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7" r:id="rId3"/>
    <p:sldMasterId id="2147483669" r:id="rId4"/>
  </p:sldMasterIdLst>
  <p:notesMasterIdLst>
    <p:notesMasterId r:id="rId6"/>
  </p:notesMasterIdLst>
  <p:handoutMasterIdLst>
    <p:handoutMasterId r:id="rId24"/>
  </p:handoutMasterIdLst>
  <p:sldIdLst>
    <p:sldId id="361" r:id="rId5"/>
    <p:sldId id="362" r:id="rId7"/>
    <p:sldId id="363" r:id="rId8"/>
    <p:sldId id="364" r:id="rId9"/>
    <p:sldId id="335" r:id="rId10"/>
    <p:sldId id="328" r:id="rId11"/>
    <p:sldId id="331" r:id="rId12"/>
    <p:sldId id="365" r:id="rId13"/>
    <p:sldId id="339" r:id="rId14"/>
    <p:sldId id="368" r:id="rId15"/>
    <p:sldId id="366" r:id="rId16"/>
    <p:sldId id="341" r:id="rId17"/>
    <p:sldId id="343" r:id="rId18"/>
    <p:sldId id="371" r:id="rId19"/>
    <p:sldId id="344" r:id="rId20"/>
    <p:sldId id="353" r:id="rId21"/>
    <p:sldId id="372" r:id="rId22"/>
    <p:sldId id="373" r:id="rId23"/>
  </p:sldIdLst>
  <p:sldSz cx="12192000" cy="6858000"/>
  <p:notesSz cx="6858000" cy="9144000"/>
  <p:embeddedFontLst>
    <p:embeddedFont>
      <p:font typeface="微软雅黑" panose="020B0503020204020204" charset="-122"/>
      <p:regular r:id="rId28"/>
    </p:embeddedFont>
    <p:embeddedFont>
      <p:font typeface="方正小标宋_GBK" panose="03000509000000000000" charset="-122"/>
      <p:regular r:id="rId29"/>
    </p:embeddedFont>
    <p:embeddedFont>
      <p:font typeface="Agency FB" panose="020B0503020202020204"/>
      <p:regular r:id="rId30"/>
      <p:bold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</p:embeddedFontLst>
  <p:defaultTextStyle>
    <a:defPPr>
      <a:defRPr lang="zh-CN"/>
    </a:defPPr>
    <a:lvl1pPr marL="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C467"/>
    <a:srgbClr val="FFFFFF"/>
    <a:srgbClr val="022082"/>
    <a:srgbClr val="17328C"/>
    <a:srgbClr val="000046"/>
    <a:srgbClr val="E57006"/>
    <a:srgbClr val="FD0100"/>
    <a:srgbClr val="1440B3"/>
    <a:srgbClr val="222366"/>
    <a:srgbClr val="607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92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96" y="96"/>
      </p:cViewPr>
      <p:guideLst>
        <p:guide orient="horz" pos="3249"/>
        <p:guide pos="12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B9ECF-88CC-49D4-9CA8-1AB1706D5D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D5E97-9CA9-4861-A1E4-423378A96E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  <p:transition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  <p:transition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8585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4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4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4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59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1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104906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6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62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64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65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6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68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70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6165" indent="0">
              <a:buNone/>
              <a:defRPr sz="21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1049071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72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6165" indent="0">
              <a:buNone/>
              <a:defRPr sz="21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1049073" name="内容占位符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74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75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76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3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3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36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7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79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81" name="内容占位符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82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3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6965" indent="0">
              <a:buNone/>
              <a:defRPr sz="1200"/>
            </a:lvl7pPr>
            <a:lvl8pPr marL="4266565" indent="0">
              <a:buNone/>
              <a:defRPr sz="1200"/>
            </a:lvl8pPr>
            <a:lvl9pPr marL="4876165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104908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8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85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7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48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7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6965" indent="0">
              <a:buNone/>
              <a:defRPr sz="2700"/>
            </a:lvl7pPr>
            <a:lvl8pPr marL="4266565" indent="0">
              <a:buNone/>
              <a:defRPr sz="2700"/>
            </a:lvl8pPr>
            <a:lvl9pPr marL="4876165" indent="0">
              <a:buNone/>
              <a:defRPr sz="2700"/>
            </a:lvl9pPr>
          </a:lstStyle>
          <a:p>
            <a:endParaRPr kumimoji="1" lang="zh-CN" altLang="en-US"/>
          </a:p>
        </p:txBody>
      </p:sp>
      <p:sp>
        <p:nvSpPr>
          <p:cNvPr id="1049049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3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6965" indent="0">
              <a:buNone/>
              <a:defRPr sz="1200"/>
            </a:lvl7pPr>
            <a:lvl8pPr marL="4266565" indent="0">
              <a:buNone/>
              <a:defRPr sz="1200"/>
            </a:lvl8pPr>
            <a:lvl9pPr marL="4876165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104905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5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52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54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5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5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5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7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9038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903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4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041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1B50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91312" y="1303032"/>
            <a:ext cx="3216402" cy="5014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812291" y="1551432"/>
            <a:ext cx="2786380" cy="4529455"/>
          </a:xfrm>
          <a:custGeom>
            <a:avLst/>
            <a:gdLst/>
            <a:ahLst/>
            <a:cxnLst/>
            <a:rect l="l" t="t" r="r" b="b"/>
            <a:pathLst>
              <a:path w="2786379" h="4529455">
                <a:moveTo>
                  <a:pt x="0" y="4529328"/>
                </a:moveTo>
                <a:lnTo>
                  <a:pt x="2785872" y="4529328"/>
                </a:lnTo>
                <a:lnTo>
                  <a:pt x="2785872" y="0"/>
                </a:lnTo>
                <a:lnTo>
                  <a:pt x="0" y="0"/>
                </a:lnTo>
                <a:lnTo>
                  <a:pt x="0" y="452932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1B50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64793" y="1814287"/>
            <a:ext cx="2462529" cy="4044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FF99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1B50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advClick="0">
    <p:fade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909" tIns="60954" rIns="121909" bIns="60954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909" tIns="60954" rIns="121909" bIns="60954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00"/>
            <a:fld id="{4C82E3B4-B715-F849-B9F7-0097FD65CCBF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00"/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8580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00"/>
            <a:fld id="{D085700F-8125-684D-9CCC-70B845BDDB63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 advClick="0">
    <p:fade/>
  </p:transition>
  <p:txStyles>
    <p:titleStyle>
      <a:lvl1pPr algn="ctr" defTabSz="6096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609600" rtl="0" eaLnBrk="1" latinLnBrk="0" hangingPunct="1">
        <a:spcBef>
          <a:spcPct val="20000"/>
        </a:spcBef>
        <a:buFont typeface="Arial" panose="020B0604020202020204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609600" rtl="0" eaLnBrk="1" latinLnBrk="0" hangingPunct="1">
        <a:spcBef>
          <a:spcPct val="20000"/>
        </a:spcBef>
        <a:buFont typeface="Arial" panose="020B0604020202020204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609600" rtl="0" eaLnBrk="1" latinLnBrk="0" hangingPunct="1">
        <a:spcBef>
          <a:spcPct val="20000"/>
        </a:spcBef>
        <a:buFont typeface="Arial" panose="020B0604020202020204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609600" rtl="0" eaLnBrk="1" latinLnBrk="0" hangingPunct="1">
        <a:spcBef>
          <a:spcPct val="20000"/>
        </a:spcBef>
        <a:buFont typeface="Arial" panose="020B0604020202020204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491" y="521345"/>
            <a:ext cx="11431016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1B50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9442" y="2330288"/>
            <a:ext cx="10853115" cy="212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19.jpeg"/><Relationship Id="rId4" Type="http://schemas.openxmlformats.org/officeDocument/2006/relationships/image" Target="../media/image14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9.xml"/><Relationship Id="rId7" Type="http://schemas.openxmlformats.org/officeDocument/2006/relationships/image" Target="../media/image30.png"/><Relationship Id="rId6" Type="http://schemas.openxmlformats.org/officeDocument/2006/relationships/image" Target="../media/image29.jpeg"/><Relationship Id="rId5" Type="http://schemas.openxmlformats.org/officeDocument/2006/relationships/image" Target="../media/image14.pn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4.png"/><Relationship Id="rId2" Type="http://schemas.openxmlformats.org/officeDocument/2006/relationships/image" Target="../media/image33.jpeg"/><Relationship Id="rId1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jpeg"/><Relationship Id="rId8" Type="http://schemas.openxmlformats.org/officeDocument/2006/relationships/image" Target="../media/image43.jpeg"/><Relationship Id="rId7" Type="http://schemas.openxmlformats.org/officeDocument/2006/relationships/image" Target="../media/image42.jpeg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21.xml"/><Relationship Id="rId14" Type="http://schemas.openxmlformats.org/officeDocument/2006/relationships/image" Target="../media/image14.png"/><Relationship Id="rId13" Type="http://schemas.openxmlformats.org/officeDocument/2006/relationships/image" Target="../media/image48.jpeg"/><Relationship Id="rId12" Type="http://schemas.openxmlformats.org/officeDocument/2006/relationships/image" Target="../media/image47.jpeg"/><Relationship Id="rId11" Type="http://schemas.openxmlformats.org/officeDocument/2006/relationships/image" Target="../media/image46.jpeg"/><Relationship Id="rId10" Type="http://schemas.openxmlformats.org/officeDocument/2006/relationships/image" Target="../media/image45.jpeg"/><Relationship Id="rId1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jpeg"/><Relationship Id="rId8" Type="http://schemas.openxmlformats.org/officeDocument/2006/relationships/image" Target="../media/image58.jpeg"/><Relationship Id="rId7" Type="http://schemas.openxmlformats.org/officeDocument/2006/relationships/image" Target="../media/image57.jpeg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5" Type="http://schemas.openxmlformats.org/officeDocument/2006/relationships/slideLayout" Target="../slideLayouts/slideLayout10.xml"/><Relationship Id="rId14" Type="http://schemas.openxmlformats.org/officeDocument/2006/relationships/image" Target="../media/image64.jpeg"/><Relationship Id="rId13" Type="http://schemas.openxmlformats.org/officeDocument/2006/relationships/image" Target="../media/image63.jpeg"/><Relationship Id="rId12" Type="http://schemas.openxmlformats.org/officeDocument/2006/relationships/image" Target="../media/image62.jpeg"/><Relationship Id="rId11" Type="http://schemas.openxmlformats.org/officeDocument/2006/relationships/image" Target="../media/image61.jpeg"/><Relationship Id="rId10" Type="http://schemas.openxmlformats.org/officeDocument/2006/relationships/image" Target="../media/image60.jpe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4.pn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0.xml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5.png"/><Relationship Id="rId2" Type="http://schemas.openxmlformats.org/officeDocument/2006/relationships/image" Target="../media/image74.jpe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1.xml"/><Relationship Id="rId4" Type="http://schemas.openxmlformats.org/officeDocument/2006/relationships/image" Target="../media/image5.png"/><Relationship Id="rId3" Type="http://schemas.openxmlformats.org/officeDocument/2006/relationships/image" Target="../media/image11.png"/><Relationship Id="rId2" Type="http://schemas.openxmlformats.org/officeDocument/2006/relationships/image" Target="../media/image75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chemeClr val="bg1">
              <a:alpha val="92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17747" y="0"/>
            <a:ext cx="8874760" cy="6858000"/>
          </a:xfrm>
          <a:custGeom>
            <a:avLst/>
            <a:gdLst/>
            <a:ahLst/>
            <a:cxnLst/>
            <a:rect l="l" t="t" r="r" b="b"/>
            <a:pathLst>
              <a:path w="8874760" h="6858000">
                <a:moveTo>
                  <a:pt x="8874252" y="0"/>
                </a:moveTo>
                <a:lnTo>
                  <a:pt x="3921886" y="0"/>
                </a:lnTo>
                <a:lnTo>
                  <a:pt x="3921886" y="24256"/>
                </a:lnTo>
                <a:lnTo>
                  <a:pt x="0" y="6857999"/>
                </a:lnTo>
                <a:lnTo>
                  <a:pt x="8874252" y="6857989"/>
                </a:lnTo>
                <a:lnTo>
                  <a:pt x="8874252" y="0"/>
                </a:lnTo>
                <a:close/>
              </a:path>
            </a:pathLst>
          </a:custGeom>
          <a:solidFill>
            <a:srgbClr val="001F5F">
              <a:alpha val="88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72228" y="0"/>
            <a:ext cx="300355" cy="521970"/>
          </a:xfrm>
          <a:custGeom>
            <a:avLst/>
            <a:gdLst/>
            <a:ahLst/>
            <a:cxnLst/>
            <a:rect l="l" t="t" r="r" b="b"/>
            <a:pathLst>
              <a:path w="300354" h="521970">
                <a:moveTo>
                  <a:pt x="299982" y="0"/>
                </a:moveTo>
                <a:lnTo>
                  <a:pt x="0" y="521970"/>
                </a:lnTo>
              </a:path>
            </a:pathLst>
          </a:custGeom>
          <a:ln w="12192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963411" y="5861303"/>
            <a:ext cx="576580" cy="996950"/>
          </a:xfrm>
          <a:custGeom>
            <a:avLst/>
            <a:gdLst/>
            <a:ahLst/>
            <a:cxnLst/>
            <a:rect l="l" t="t" r="r" b="b"/>
            <a:pathLst>
              <a:path w="576579" h="996950">
                <a:moveTo>
                  <a:pt x="576326" y="0"/>
                </a:moveTo>
                <a:lnTo>
                  <a:pt x="147" y="996693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71615" y="5670803"/>
            <a:ext cx="466725" cy="809625"/>
          </a:xfrm>
          <a:custGeom>
            <a:avLst/>
            <a:gdLst/>
            <a:ahLst/>
            <a:cxnLst/>
            <a:rect l="l" t="t" r="r" b="b"/>
            <a:pathLst>
              <a:path w="466725" h="809625">
                <a:moveTo>
                  <a:pt x="466725" y="0"/>
                </a:moveTo>
                <a:lnTo>
                  <a:pt x="0" y="809625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39268" y="5861303"/>
            <a:ext cx="357505" cy="619125"/>
          </a:xfrm>
          <a:custGeom>
            <a:avLst/>
            <a:gdLst/>
            <a:ahLst/>
            <a:cxnLst/>
            <a:rect l="l" t="t" r="r" b="b"/>
            <a:pathLst>
              <a:path w="357505" h="619125">
                <a:moveTo>
                  <a:pt x="357187" y="0"/>
                </a:moveTo>
                <a:lnTo>
                  <a:pt x="0" y="619125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98792" y="522731"/>
            <a:ext cx="317500" cy="551180"/>
          </a:xfrm>
          <a:custGeom>
            <a:avLst/>
            <a:gdLst/>
            <a:ahLst/>
            <a:cxnLst/>
            <a:rect l="l" t="t" r="r" b="b"/>
            <a:pathLst>
              <a:path w="317500" h="551180">
                <a:moveTo>
                  <a:pt x="317500" y="0"/>
                </a:moveTo>
                <a:lnTo>
                  <a:pt x="0" y="550798"/>
                </a:lnTo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1086611"/>
            <a:ext cx="7002780" cy="5286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067555" y="2023872"/>
            <a:ext cx="2722245" cy="2810510"/>
          </a:xfrm>
          <a:custGeom>
            <a:avLst/>
            <a:gdLst/>
            <a:ahLst/>
            <a:cxnLst/>
            <a:rect l="l" t="t" r="r" b="b"/>
            <a:pathLst>
              <a:path w="2722245" h="2810510">
                <a:moveTo>
                  <a:pt x="2721864" y="0"/>
                </a:moveTo>
                <a:lnTo>
                  <a:pt x="1596390" y="0"/>
                </a:lnTo>
                <a:lnTo>
                  <a:pt x="0" y="2810255"/>
                </a:lnTo>
                <a:lnTo>
                  <a:pt x="1125474" y="2810255"/>
                </a:lnTo>
                <a:lnTo>
                  <a:pt x="2721864" y="0"/>
                </a:lnTo>
                <a:close/>
              </a:path>
            </a:pathLst>
          </a:custGeom>
          <a:solidFill>
            <a:schemeClr val="bg1">
              <a:alpha val="83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7659" y="175260"/>
            <a:ext cx="749808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327647" y="3959352"/>
            <a:ext cx="5864351" cy="28986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250808" y="2195546"/>
            <a:ext cx="2863215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南京建邺高新技术产业开发区管理委员会</a:t>
            </a:r>
            <a:endParaRPr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39176" y="1408126"/>
            <a:ext cx="4085590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5080" indent="-254635" algn="ctr">
              <a:lnSpc>
                <a:spcPct val="100000"/>
              </a:lnSpc>
            </a:pPr>
            <a:r>
              <a:rPr sz="4000" spc="-40" dirty="0">
                <a:solidFill>
                  <a:srgbClr val="FFFFFF"/>
                </a:solidFill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建邺高新区推介</a:t>
            </a:r>
            <a:endParaRPr sz="4000"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</p:spTree>
  </p:cSld>
  <p:clrMapOvr>
    <a:masterClrMapping/>
  </p:clrMapOvr>
  <p:transition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12566" y="347681"/>
            <a:ext cx="3156585" cy="462280"/>
          </a:xfrm>
          <a:custGeom>
            <a:avLst/>
            <a:gdLst/>
            <a:ahLst/>
            <a:cxnLst/>
            <a:rect l="l" t="t" r="r" b="b"/>
            <a:pathLst>
              <a:path w="3156584" h="462280">
                <a:moveTo>
                  <a:pt x="204488" y="272"/>
                </a:moveTo>
                <a:lnTo>
                  <a:pt x="161371" y="3356"/>
                </a:lnTo>
                <a:lnTo>
                  <a:pt x="114325" y="17350"/>
                </a:lnTo>
                <a:lnTo>
                  <a:pt x="80713" y="38827"/>
                </a:lnTo>
                <a:lnTo>
                  <a:pt x="52980" y="65287"/>
                </a:lnTo>
                <a:lnTo>
                  <a:pt x="26125" y="106399"/>
                </a:lnTo>
                <a:lnTo>
                  <a:pt x="9615" y="151599"/>
                </a:lnTo>
                <a:lnTo>
                  <a:pt x="2572" y="189371"/>
                </a:lnTo>
                <a:lnTo>
                  <a:pt x="0" y="230655"/>
                </a:lnTo>
                <a:lnTo>
                  <a:pt x="354" y="245045"/>
                </a:lnTo>
                <a:lnTo>
                  <a:pt x="4310" y="285580"/>
                </a:lnTo>
                <a:lnTo>
                  <a:pt x="16365" y="333605"/>
                </a:lnTo>
                <a:lnTo>
                  <a:pt x="34852" y="371632"/>
                </a:lnTo>
                <a:lnTo>
                  <a:pt x="57688" y="403619"/>
                </a:lnTo>
                <a:lnTo>
                  <a:pt x="92457" y="433646"/>
                </a:lnTo>
                <a:lnTo>
                  <a:pt x="138465" y="454525"/>
                </a:lnTo>
                <a:lnTo>
                  <a:pt x="176562" y="461302"/>
                </a:lnTo>
                <a:lnTo>
                  <a:pt x="192021" y="461943"/>
                </a:lnTo>
                <a:lnTo>
                  <a:pt x="205777" y="461452"/>
                </a:lnTo>
                <a:lnTo>
                  <a:pt x="243922" y="454847"/>
                </a:lnTo>
                <a:lnTo>
                  <a:pt x="289055" y="433271"/>
                </a:lnTo>
                <a:lnTo>
                  <a:pt x="309238" y="417391"/>
                </a:lnTo>
                <a:lnTo>
                  <a:pt x="199256" y="417391"/>
                </a:lnTo>
                <a:lnTo>
                  <a:pt x="184158" y="416675"/>
                </a:lnTo>
                <a:lnTo>
                  <a:pt x="144295" y="407964"/>
                </a:lnTo>
                <a:lnTo>
                  <a:pt x="102575" y="381064"/>
                </a:lnTo>
                <a:lnTo>
                  <a:pt x="74762" y="340702"/>
                </a:lnTo>
                <a:lnTo>
                  <a:pt x="58468" y="293832"/>
                </a:lnTo>
                <a:lnTo>
                  <a:pt x="52743" y="253805"/>
                </a:lnTo>
                <a:lnTo>
                  <a:pt x="51998" y="239437"/>
                </a:lnTo>
                <a:lnTo>
                  <a:pt x="52354" y="222819"/>
                </a:lnTo>
                <a:lnTo>
                  <a:pt x="56709" y="178333"/>
                </a:lnTo>
                <a:lnTo>
                  <a:pt x="65970" y="141161"/>
                </a:lnTo>
                <a:lnTo>
                  <a:pt x="85895" y="101333"/>
                </a:lnTo>
                <a:lnTo>
                  <a:pt x="115853" y="71019"/>
                </a:lnTo>
                <a:lnTo>
                  <a:pt x="160733" y="48863"/>
                </a:lnTo>
                <a:lnTo>
                  <a:pt x="185884" y="44797"/>
                </a:lnTo>
                <a:lnTo>
                  <a:pt x="307888" y="44797"/>
                </a:lnTo>
                <a:lnTo>
                  <a:pt x="299458" y="37388"/>
                </a:lnTo>
                <a:lnTo>
                  <a:pt x="264586" y="15962"/>
                </a:lnTo>
                <a:lnTo>
                  <a:pt x="227863" y="3449"/>
                </a:lnTo>
                <a:lnTo>
                  <a:pt x="216211" y="1423"/>
                </a:lnTo>
                <a:lnTo>
                  <a:pt x="204488" y="272"/>
                </a:lnTo>
                <a:close/>
              </a:path>
              <a:path w="3156584" h="462280">
                <a:moveTo>
                  <a:pt x="299844" y="366312"/>
                </a:moveTo>
                <a:lnTo>
                  <a:pt x="271055" y="392862"/>
                </a:lnTo>
                <a:lnTo>
                  <a:pt x="234598" y="411044"/>
                </a:lnTo>
                <a:lnTo>
                  <a:pt x="199256" y="417391"/>
                </a:lnTo>
                <a:lnTo>
                  <a:pt x="309238" y="417391"/>
                </a:lnTo>
                <a:lnTo>
                  <a:pt x="318066" y="408863"/>
                </a:lnTo>
                <a:lnTo>
                  <a:pt x="326770" y="399284"/>
                </a:lnTo>
                <a:lnTo>
                  <a:pt x="299844" y="366312"/>
                </a:lnTo>
                <a:close/>
              </a:path>
              <a:path w="3156584" h="462280">
                <a:moveTo>
                  <a:pt x="307888" y="44797"/>
                </a:moveTo>
                <a:lnTo>
                  <a:pt x="185884" y="44797"/>
                </a:lnTo>
                <a:lnTo>
                  <a:pt x="202338" y="45116"/>
                </a:lnTo>
                <a:lnTo>
                  <a:pt x="216315" y="46418"/>
                </a:lnTo>
                <a:lnTo>
                  <a:pt x="259557" y="62204"/>
                </a:lnTo>
                <a:lnTo>
                  <a:pt x="288709" y="86801"/>
                </a:lnTo>
                <a:lnTo>
                  <a:pt x="316989" y="54146"/>
                </a:lnTo>
                <a:lnTo>
                  <a:pt x="308696" y="45506"/>
                </a:lnTo>
                <a:lnTo>
                  <a:pt x="307888" y="44797"/>
                </a:lnTo>
                <a:close/>
              </a:path>
              <a:path w="3156584" h="462280">
                <a:moveTo>
                  <a:pt x="576564" y="1"/>
                </a:moveTo>
                <a:lnTo>
                  <a:pt x="534149" y="4137"/>
                </a:lnTo>
                <a:lnTo>
                  <a:pt x="497021" y="15713"/>
                </a:lnTo>
                <a:lnTo>
                  <a:pt x="455022" y="42709"/>
                </a:lnTo>
                <a:lnTo>
                  <a:pt x="423142" y="79547"/>
                </a:lnTo>
                <a:lnTo>
                  <a:pt x="401781" y="122230"/>
                </a:lnTo>
                <a:lnTo>
                  <a:pt x="391234" y="159405"/>
                </a:lnTo>
                <a:lnTo>
                  <a:pt x="385356" y="201004"/>
                </a:lnTo>
                <a:lnTo>
                  <a:pt x="384431" y="215853"/>
                </a:lnTo>
                <a:lnTo>
                  <a:pt x="384782" y="232540"/>
                </a:lnTo>
                <a:lnTo>
                  <a:pt x="388539" y="278246"/>
                </a:lnTo>
                <a:lnTo>
                  <a:pt x="396343" y="317912"/>
                </a:lnTo>
                <a:lnTo>
                  <a:pt x="413035" y="362500"/>
                </a:lnTo>
                <a:lnTo>
                  <a:pt x="440143" y="401893"/>
                </a:lnTo>
                <a:lnTo>
                  <a:pt x="470958" y="429632"/>
                </a:lnTo>
                <a:lnTo>
                  <a:pt x="515556" y="452810"/>
                </a:lnTo>
                <a:lnTo>
                  <a:pt x="565397" y="461741"/>
                </a:lnTo>
                <a:lnTo>
                  <a:pt x="572386" y="461943"/>
                </a:lnTo>
                <a:lnTo>
                  <a:pt x="586500" y="461315"/>
                </a:lnTo>
                <a:lnTo>
                  <a:pt x="625961" y="454217"/>
                </a:lnTo>
                <a:lnTo>
                  <a:pt x="661114" y="439286"/>
                </a:lnTo>
                <a:lnTo>
                  <a:pt x="690832" y="417493"/>
                </a:lnTo>
                <a:lnTo>
                  <a:pt x="572386" y="417493"/>
                </a:lnTo>
                <a:lnTo>
                  <a:pt x="558488" y="416634"/>
                </a:lnTo>
                <a:lnTo>
                  <a:pt x="520828" y="406368"/>
                </a:lnTo>
                <a:lnTo>
                  <a:pt x="489218" y="384617"/>
                </a:lnTo>
                <a:lnTo>
                  <a:pt x="465938" y="353433"/>
                </a:lnTo>
                <a:lnTo>
                  <a:pt x="446405" y="307856"/>
                </a:lnTo>
                <a:lnTo>
                  <a:pt x="438569" y="270294"/>
                </a:lnTo>
                <a:lnTo>
                  <a:pt x="436233" y="243200"/>
                </a:lnTo>
                <a:lnTo>
                  <a:pt x="436518" y="225964"/>
                </a:lnTo>
                <a:lnTo>
                  <a:pt x="440392" y="180329"/>
                </a:lnTo>
                <a:lnTo>
                  <a:pt x="448774" y="142809"/>
                </a:lnTo>
                <a:lnTo>
                  <a:pt x="466922" y="103211"/>
                </a:lnTo>
                <a:lnTo>
                  <a:pt x="501100" y="66555"/>
                </a:lnTo>
                <a:lnTo>
                  <a:pt x="547931" y="46704"/>
                </a:lnTo>
                <a:lnTo>
                  <a:pt x="561253" y="44905"/>
                </a:lnTo>
                <a:lnTo>
                  <a:pt x="691710" y="44905"/>
                </a:lnTo>
                <a:lnTo>
                  <a:pt x="683590" y="37926"/>
                </a:lnTo>
                <a:lnTo>
                  <a:pt x="651130" y="17300"/>
                </a:lnTo>
                <a:lnTo>
                  <a:pt x="602999" y="2398"/>
                </a:lnTo>
                <a:lnTo>
                  <a:pt x="589992" y="794"/>
                </a:lnTo>
                <a:lnTo>
                  <a:pt x="576564" y="1"/>
                </a:lnTo>
                <a:close/>
              </a:path>
              <a:path w="3156584" h="462280">
                <a:moveTo>
                  <a:pt x="691710" y="44905"/>
                </a:moveTo>
                <a:lnTo>
                  <a:pt x="561253" y="44905"/>
                </a:lnTo>
                <a:lnTo>
                  <a:pt x="577318" y="45443"/>
                </a:lnTo>
                <a:lnTo>
                  <a:pt x="592150" y="47073"/>
                </a:lnTo>
                <a:lnTo>
                  <a:pt x="630001" y="58458"/>
                </a:lnTo>
                <a:lnTo>
                  <a:pt x="667799" y="88590"/>
                </a:lnTo>
                <a:lnTo>
                  <a:pt x="692023" y="130723"/>
                </a:lnTo>
                <a:lnTo>
                  <a:pt x="705611" y="179409"/>
                </a:lnTo>
                <a:lnTo>
                  <a:pt x="709502" y="221020"/>
                </a:lnTo>
                <a:lnTo>
                  <a:pt x="709127" y="237360"/>
                </a:lnTo>
                <a:lnTo>
                  <a:pt x="704865" y="281655"/>
                </a:lnTo>
                <a:lnTo>
                  <a:pt x="691987" y="329902"/>
                </a:lnTo>
                <a:lnTo>
                  <a:pt x="667517" y="371317"/>
                </a:lnTo>
                <a:lnTo>
                  <a:pt x="637187" y="398672"/>
                </a:lnTo>
                <a:lnTo>
                  <a:pt x="590898" y="416045"/>
                </a:lnTo>
                <a:lnTo>
                  <a:pt x="572386" y="417493"/>
                </a:lnTo>
                <a:lnTo>
                  <a:pt x="690832" y="417493"/>
                </a:lnTo>
                <a:lnTo>
                  <a:pt x="716851" y="386732"/>
                </a:lnTo>
                <a:lnTo>
                  <a:pt x="740516" y="342975"/>
                </a:lnTo>
                <a:lnTo>
                  <a:pt x="754979" y="294572"/>
                </a:lnTo>
                <a:lnTo>
                  <a:pt x="760287" y="254682"/>
                </a:lnTo>
                <a:lnTo>
                  <a:pt x="761073" y="240611"/>
                </a:lnTo>
                <a:lnTo>
                  <a:pt x="760715" y="224020"/>
                </a:lnTo>
                <a:lnTo>
                  <a:pt x="756812" y="178557"/>
                </a:lnTo>
                <a:lnTo>
                  <a:pt x="748686" y="139110"/>
                </a:lnTo>
                <a:lnTo>
                  <a:pt x="731306" y="94860"/>
                </a:lnTo>
                <a:lnTo>
                  <a:pt x="703740" y="56465"/>
                </a:lnTo>
                <a:lnTo>
                  <a:pt x="693803" y="46704"/>
                </a:lnTo>
                <a:lnTo>
                  <a:pt x="691710" y="44905"/>
                </a:lnTo>
                <a:close/>
              </a:path>
              <a:path w="3156584" h="462280">
                <a:moveTo>
                  <a:pt x="928367" y="7791"/>
                </a:moveTo>
                <a:lnTo>
                  <a:pt x="876678" y="7791"/>
                </a:lnTo>
                <a:lnTo>
                  <a:pt x="876678" y="453942"/>
                </a:lnTo>
                <a:lnTo>
                  <a:pt x="924176" y="453942"/>
                </a:lnTo>
                <a:lnTo>
                  <a:pt x="924176" y="209594"/>
                </a:lnTo>
                <a:lnTo>
                  <a:pt x="923401" y="171321"/>
                </a:lnTo>
                <a:lnTo>
                  <a:pt x="920726" y="118638"/>
                </a:lnTo>
                <a:lnTo>
                  <a:pt x="918564" y="81964"/>
                </a:lnTo>
                <a:lnTo>
                  <a:pt x="921128" y="73577"/>
                </a:lnTo>
                <a:lnTo>
                  <a:pt x="966827" y="73577"/>
                </a:lnTo>
                <a:lnTo>
                  <a:pt x="928367" y="7791"/>
                </a:lnTo>
                <a:close/>
              </a:path>
              <a:path w="3156584" h="462280">
                <a:moveTo>
                  <a:pt x="966827" y="73577"/>
                </a:moveTo>
                <a:lnTo>
                  <a:pt x="921128" y="73577"/>
                </a:lnTo>
                <a:lnTo>
                  <a:pt x="969896" y="165017"/>
                </a:lnTo>
                <a:lnTo>
                  <a:pt x="1137536" y="453942"/>
                </a:lnTo>
                <a:lnTo>
                  <a:pt x="1189860" y="453942"/>
                </a:lnTo>
                <a:lnTo>
                  <a:pt x="1189860" y="388283"/>
                </a:lnTo>
                <a:lnTo>
                  <a:pt x="1145537" y="388283"/>
                </a:lnTo>
                <a:lnTo>
                  <a:pt x="1097277" y="296716"/>
                </a:lnTo>
                <a:lnTo>
                  <a:pt x="966827" y="73577"/>
                </a:lnTo>
                <a:close/>
              </a:path>
              <a:path w="3156584" h="462280">
                <a:moveTo>
                  <a:pt x="1189860" y="7791"/>
                </a:moveTo>
                <a:lnTo>
                  <a:pt x="1141854" y="7791"/>
                </a:lnTo>
                <a:lnTo>
                  <a:pt x="1141975" y="261765"/>
                </a:lnTo>
                <a:lnTo>
                  <a:pt x="1143643" y="312612"/>
                </a:lnTo>
                <a:lnTo>
                  <a:pt x="1146169" y="353524"/>
                </a:lnTo>
                <a:lnTo>
                  <a:pt x="1147788" y="377247"/>
                </a:lnTo>
                <a:lnTo>
                  <a:pt x="1145537" y="388283"/>
                </a:lnTo>
                <a:lnTo>
                  <a:pt x="1189860" y="388283"/>
                </a:lnTo>
                <a:lnTo>
                  <a:pt x="1189860" y="7791"/>
                </a:lnTo>
                <a:close/>
              </a:path>
              <a:path w="3156584" h="462280">
                <a:moveTo>
                  <a:pt x="1475229" y="50463"/>
                </a:moveTo>
                <a:lnTo>
                  <a:pt x="1424048" y="50463"/>
                </a:lnTo>
                <a:lnTo>
                  <a:pt x="1424048" y="453942"/>
                </a:lnTo>
                <a:lnTo>
                  <a:pt x="1475229" y="453942"/>
                </a:lnTo>
                <a:lnTo>
                  <a:pt x="1475229" y="50463"/>
                </a:lnTo>
                <a:close/>
              </a:path>
              <a:path w="3156584" h="462280">
                <a:moveTo>
                  <a:pt x="1611754" y="7791"/>
                </a:moveTo>
                <a:lnTo>
                  <a:pt x="1288158" y="7791"/>
                </a:lnTo>
                <a:lnTo>
                  <a:pt x="1288158" y="50463"/>
                </a:lnTo>
                <a:lnTo>
                  <a:pt x="1611754" y="50463"/>
                </a:lnTo>
                <a:lnTo>
                  <a:pt x="1611754" y="7791"/>
                </a:lnTo>
                <a:close/>
              </a:path>
              <a:path w="3156584" h="462280">
                <a:moveTo>
                  <a:pt x="1962909" y="7791"/>
                </a:moveTo>
                <a:lnTo>
                  <a:pt x="1708782" y="7791"/>
                </a:lnTo>
                <a:lnTo>
                  <a:pt x="1708782" y="453942"/>
                </a:lnTo>
                <a:lnTo>
                  <a:pt x="1969640" y="453942"/>
                </a:lnTo>
                <a:lnTo>
                  <a:pt x="1969640" y="411397"/>
                </a:lnTo>
                <a:lnTo>
                  <a:pt x="1759328" y="411397"/>
                </a:lnTo>
                <a:lnTo>
                  <a:pt x="1759328" y="240074"/>
                </a:lnTo>
                <a:lnTo>
                  <a:pt x="1930524" y="240074"/>
                </a:lnTo>
                <a:lnTo>
                  <a:pt x="1930524" y="197402"/>
                </a:lnTo>
                <a:lnTo>
                  <a:pt x="1759328" y="197402"/>
                </a:lnTo>
                <a:lnTo>
                  <a:pt x="1759328" y="50463"/>
                </a:lnTo>
                <a:lnTo>
                  <a:pt x="1962909" y="50463"/>
                </a:lnTo>
                <a:lnTo>
                  <a:pt x="1962909" y="7791"/>
                </a:lnTo>
                <a:close/>
              </a:path>
              <a:path w="3156584" h="462280">
                <a:moveTo>
                  <a:pt x="2132327" y="7791"/>
                </a:moveTo>
                <a:lnTo>
                  <a:pt x="2080638" y="7791"/>
                </a:lnTo>
                <a:lnTo>
                  <a:pt x="2080638" y="453942"/>
                </a:lnTo>
                <a:lnTo>
                  <a:pt x="2128136" y="453942"/>
                </a:lnTo>
                <a:lnTo>
                  <a:pt x="2128136" y="209594"/>
                </a:lnTo>
                <a:lnTo>
                  <a:pt x="2127361" y="171321"/>
                </a:lnTo>
                <a:lnTo>
                  <a:pt x="2124686" y="118638"/>
                </a:lnTo>
                <a:lnTo>
                  <a:pt x="2122524" y="81964"/>
                </a:lnTo>
                <a:lnTo>
                  <a:pt x="2125088" y="73577"/>
                </a:lnTo>
                <a:lnTo>
                  <a:pt x="2170787" y="73577"/>
                </a:lnTo>
                <a:lnTo>
                  <a:pt x="2132327" y="7791"/>
                </a:lnTo>
                <a:close/>
              </a:path>
              <a:path w="3156584" h="462280">
                <a:moveTo>
                  <a:pt x="2170787" y="73577"/>
                </a:moveTo>
                <a:lnTo>
                  <a:pt x="2125088" y="73577"/>
                </a:lnTo>
                <a:lnTo>
                  <a:pt x="2173856" y="165017"/>
                </a:lnTo>
                <a:lnTo>
                  <a:pt x="2341496" y="453942"/>
                </a:lnTo>
                <a:lnTo>
                  <a:pt x="2393820" y="453942"/>
                </a:lnTo>
                <a:lnTo>
                  <a:pt x="2393820" y="388283"/>
                </a:lnTo>
                <a:lnTo>
                  <a:pt x="2349497" y="388283"/>
                </a:lnTo>
                <a:lnTo>
                  <a:pt x="2301237" y="296716"/>
                </a:lnTo>
                <a:lnTo>
                  <a:pt x="2170787" y="73577"/>
                </a:lnTo>
                <a:close/>
              </a:path>
              <a:path w="3156584" h="462280">
                <a:moveTo>
                  <a:pt x="2393820" y="7791"/>
                </a:moveTo>
                <a:lnTo>
                  <a:pt x="2345814" y="7791"/>
                </a:lnTo>
                <a:lnTo>
                  <a:pt x="2345935" y="261765"/>
                </a:lnTo>
                <a:lnTo>
                  <a:pt x="2347603" y="312612"/>
                </a:lnTo>
                <a:lnTo>
                  <a:pt x="2350129" y="353524"/>
                </a:lnTo>
                <a:lnTo>
                  <a:pt x="2351748" y="377247"/>
                </a:lnTo>
                <a:lnTo>
                  <a:pt x="2349497" y="388283"/>
                </a:lnTo>
                <a:lnTo>
                  <a:pt x="2393820" y="388283"/>
                </a:lnTo>
                <a:lnTo>
                  <a:pt x="2393820" y="7791"/>
                </a:lnTo>
                <a:close/>
              </a:path>
              <a:path w="3156584" h="462280">
                <a:moveTo>
                  <a:pt x="2679189" y="50463"/>
                </a:moveTo>
                <a:lnTo>
                  <a:pt x="2628008" y="50463"/>
                </a:lnTo>
                <a:lnTo>
                  <a:pt x="2628008" y="453942"/>
                </a:lnTo>
                <a:lnTo>
                  <a:pt x="2679189" y="453942"/>
                </a:lnTo>
                <a:lnTo>
                  <a:pt x="2679189" y="50463"/>
                </a:lnTo>
                <a:close/>
              </a:path>
              <a:path w="3156584" h="462280">
                <a:moveTo>
                  <a:pt x="2815714" y="7791"/>
                </a:moveTo>
                <a:lnTo>
                  <a:pt x="2492118" y="7791"/>
                </a:lnTo>
                <a:lnTo>
                  <a:pt x="2492118" y="50463"/>
                </a:lnTo>
                <a:lnTo>
                  <a:pt x="2815714" y="50463"/>
                </a:lnTo>
                <a:lnTo>
                  <a:pt x="2815714" y="7791"/>
                </a:lnTo>
                <a:close/>
              </a:path>
              <a:path w="3156584" h="462280">
                <a:moveTo>
                  <a:pt x="2889888" y="367996"/>
                </a:moveTo>
                <a:lnTo>
                  <a:pt x="2852417" y="395522"/>
                </a:lnTo>
                <a:lnTo>
                  <a:pt x="2861415" y="404652"/>
                </a:lnTo>
                <a:lnTo>
                  <a:pt x="2870901" y="413150"/>
                </a:lnTo>
                <a:lnTo>
                  <a:pt x="2902235" y="434878"/>
                </a:lnTo>
                <a:lnTo>
                  <a:pt x="2938972" y="450857"/>
                </a:lnTo>
                <a:lnTo>
                  <a:pt x="2987857" y="461032"/>
                </a:lnTo>
                <a:lnTo>
                  <a:pt x="3007230" y="461943"/>
                </a:lnTo>
                <a:lnTo>
                  <a:pt x="3022225" y="461243"/>
                </a:lnTo>
                <a:lnTo>
                  <a:pt x="3062836" y="454260"/>
                </a:lnTo>
                <a:lnTo>
                  <a:pt x="3106821" y="433560"/>
                </a:lnTo>
                <a:lnTo>
                  <a:pt x="3125594" y="417056"/>
                </a:lnTo>
                <a:lnTo>
                  <a:pt x="3018561" y="417056"/>
                </a:lnTo>
                <a:lnTo>
                  <a:pt x="3002946" y="416794"/>
                </a:lnTo>
                <a:lnTo>
                  <a:pt x="2964378" y="411231"/>
                </a:lnTo>
                <a:lnTo>
                  <a:pt x="2919277" y="390961"/>
                </a:lnTo>
                <a:lnTo>
                  <a:pt x="2898991" y="376218"/>
                </a:lnTo>
                <a:lnTo>
                  <a:pt x="2889888" y="367996"/>
                </a:lnTo>
                <a:close/>
              </a:path>
              <a:path w="3156584" h="462280">
                <a:moveTo>
                  <a:pt x="3016351" y="0"/>
                </a:moveTo>
                <a:lnTo>
                  <a:pt x="2973251" y="4459"/>
                </a:lnTo>
                <a:lnTo>
                  <a:pt x="2927596" y="22430"/>
                </a:lnTo>
                <a:lnTo>
                  <a:pt x="2898015" y="49206"/>
                </a:lnTo>
                <a:lnTo>
                  <a:pt x="2876630" y="94562"/>
                </a:lnTo>
                <a:lnTo>
                  <a:pt x="2874786" y="107247"/>
                </a:lnTo>
                <a:lnTo>
                  <a:pt x="2875265" y="123874"/>
                </a:lnTo>
                <a:lnTo>
                  <a:pt x="2887972" y="169692"/>
                </a:lnTo>
                <a:lnTo>
                  <a:pt x="2912974" y="199159"/>
                </a:lnTo>
                <a:lnTo>
                  <a:pt x="2945113" y="220285"/>
                </a:lnTo>
                <a:lnTo>
                  <a:pt x="3029709" y="258362"/>
                </a:lnTo>
                <a:lnTo>
                  <a:pt x="3042659" y="263861"/>
                </a:lnTo>
                <a:lnTo>
                  <a:pt x="3054648" y="269731"/>
                </a:lnTo>
                <a:lnTo>
                  <a:pt x="3087089" y="292727"/>
                </a:lnTo>
                <a:lnTo>
                  <a:pt x="3105844" y="338548"/>
                </a:lnTo>
                <a:lnTo>
                  <a:pt x="3104698" y="352989"/>
                </a:lnTo>
                <a:lnTo>
                  <a:pt x="3077481" y="396464"/>
                </a:lnTo>
                <a:lnTo>
                  <a:pt x="3043137" y="412998"/>
                </a:lnTo>
                <a:lnTo>
                  <a:pt x="3018561" y="417056"/>
                </a:lnTo>
                <a:lnTo>
                  <a:pt x="3125594" y="417056"/>
                </a:lnTo>
                <a:lnTo>
                  <a:pt x="3147188" y="384728"/>
                </a:lnTo>
                <a:lnTo>
                  <a:pt x="3156583" y="347175"/>
                </a:lnTo>
                <a:lnTo>
                  <a:pt x="3156004" y="330122"/>
                </a:lnTo>
                <a:lnTo>
                  <a:pt x="3148034" y="289659"/>
                </a:lnTo>
                <a:lnTo>
                  <a:pt x="3121895" y="252924"/>
                </a:lnTo>
                <a:lnTo>
                  <a:pt x="3080035" y="224522"/>
                </a:lnTo>
                <a:lnTo>
                  <a:pt x="2999864" y="190036"/>
                </a:lnTo>
                <a:lnTo>
                  <a:pt x="2987992" y="185186"/>
                </a:lnTo>
                <a:lnTo>
                  <a:pt x="2976530" y="179652"/>
                </a:lnTo>
                <a:lnTo>
                  <a:pt x="2943752" y="157078"/>
                </a:lnTo>
                <a:lnTo>
                  <a:pt x="2926619" y="123679"/>
                </a:lnTo>
                <a:lnTo>
                  <a:pt x="2927134" y="106609"/>
                </a:lnTo>
                <a:lnTo>
                  <a:pt x="2947800" y="63872"/>
                </a:lnTo>
                <a:lnTo>
                  <a:pt x="2993781" y="45609"/>
                </a:lnTo>
                <a:lnTo>
                  <a:pt x="3007815" y="44461"/>
                </a:lnTo>
                <a:lnTo>
                  <a:pt x="3131283" y="44461"/>
                </a:lnTo>
                <a:lnTo>
                  <a:pt x="3123427" y="37810"/>
                </a:lnTo>
                <a:lnTo>
                  <a:pt x="3090620" y="17461"/>
                </a:lnTo>
                <a:lnTo>
                  <a:pt x="3053376" y="4672"/>
                </a:lnTo>
                <a:lnTo>
                  <a:pt x="3028851" y="745"/>
                </a:lnTo>
                <a:lnTo>
                  <a:pt x="3016351" y="0"/>
                </a:lnTo>
                <a:close/>
              </a:path>
              <a:path w="3156584" h="462280">
                <a:moveTo>
                  <a:pt x="3131283" y="44461"/>
                </a:moveTo>
                <a:lnTo>
                  <a:pt x="3007815" y="44461"/>
                </a:lnTo>
                <a:lnTo>
                  <a:pt x="3022573" y="44947"/>
                </a:lnTo>
                <a:lnTo>
                  <a:pt x="3035981" y="46363"/>
                </a:lnTo>
                <a:lnTo>
                  <a:pt x="3073811" y="58521"/>
                </a:lnTo>
                <a:lnTo>
                  <a:pt x="3113704" y="85743"/>
                </a:lnTo>
                <a:lnTo>
                  <a:pt x="3141850" y="54654"/>
                </a:lnTo>
                <a:lnTo>
                  <a:pt x="3132980" y="45898"/>
                </a:lnTo>
                <a:lnTo>
                  <a:pt x="3131283" y="4446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chemeClr val="bg1">
              <a:alpha val="92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4944" y="1103375"/>
            <a:ext cx="10802620" cy="5212080"/>
          </a:xfrm>
          <a:custGeom>
            <a:avLst/>
            <a:gdLst/>
            <a:ahLst/>
            <a:cxnLst/>
            <a:rect l="l" t="t" r="r" b="b"/>
            <a:pathLst>
              <a:path w="10802620" h="5212080">
                <a:moveTo>
                  <a:pt x="0" y="5212080"/>
                </a:moveTo>
                <a:lnTo>
                  <a:pt x="10802112" y="5212080"/>
                </a:lnTo>
                <a:lnTo>
                  <a:pt x="10802112" y="0"/>
                </a:lnTo>
                <a:lnTo>
                  <a:pt x="0" y="0"/>
                </a:lnTo>
                <a:lnTo>
                  <a:pt x="0" y="5212080"/>
                </a:lnTo>
                <a:close/>
              </a:path>
            </a:pathLst>
          </a:custGeom>
          <a:solidFill>
            <a:srgbClr val="001F5F">
              <a:alpha val="88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21452" y="333502"/>
            <a:ext cx="1723644" cy="768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82980" y="1103375"/>
            <a:ext cx="317500" cy="551180"/>
          </a:xfrm>
          <a:custGeom>
            <a:avLst/>
            <a:gdLst/>
            <a:ahLst/>
            <a:cxnLst/>
            <a:rect l="l" t="t" r="r" b="b"/>
            <a:pathLst>
              <a:path w="317500" h="551180">
                <a:moveTo>
                  <a:pt x="317500" y="0"/>
                </a:moveTo>
                <a:lnTo>
                  <a:pt x="0" y="550799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58434" y="1299210"/>
            <a:ext cx="676275" cy="0"/>
          </a:xfrm>
          <a:custGeom>
            <a:avLst/>
            <a:gdLst/>
            <a:ahLst/>
            <a:cxnLst/>
            <a:rect l="l" t="t" r="r" b="b"/>
            <a:pathLst>
              <a:path w="676275">
                <a:moveTo>
                  <a:pt x="676275" y="0"/>
                </a:moveTo>
                <a:lnTo>
                  <a:pt x="0" y="0"/>
                </a:lnTo>
              </a:path>
            </a:pathLst>
          </a:custGeom>
          <a:ln w="25908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71624" y="3139947"/>
            <a:ext cx="1018032" cy="768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69767" y="3247562"/>
            <a:ext cx="1043940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大美河西锦绣建邺</a:t>
            </a:r>
            <a:endParaRPr sz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52727" y="1571244"/>
            <a:ext cx="9686925" cy="4274820"/>
          </a:xfrm>
          <a:custGeom>
            <a:avLst/>
            <a:gdLst/>
            <a:ahLst/>
            <a:cxnLst/>
            <a:rect l="l" t="t" r="r" b="b"/>
            <a:pathLst>
              <a:path w="9686925" h="4274820">
                <a:moveTo>
                  <a:pt x="0" y="4274820"/>
                </a:moveTo>
                <a:lnTo>
                  <a:pt x="9686544" y="4274820"/>
                </a:lnTo>
                <a:lnTo>
                  <a:pt x="9686544" y="0"/>
                </a:lnTo>
                <a:lnTo>
                  <a:pt x="0" y="0"/>
                </a:lnTo>
                <a:lnTo>
                  <a:pt x="0" y="427482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94047" y="6039611"/>
            <a:ext cx="158750" cy="276225"/>
          </a:xfrm>
          <a:custGeom>
            <a:avLst/>
            <a:gdLst/>
            <a:ahLst/>
            <a:cxnLst/>
            <a:rect l="l" t="t" r="r" b="b"/>
            <a:pathLst>
              <a:path w="158750" h="276225">
                <a:moveTo>
                  <a:pt x="158750" y="0"/>
                </a:moveTo>
                <a:lnTo>
                  <a:pt x="0" y="276225"/>
                </a:lnTo>
              </a:path>
            </a:pathLst>
          </a:custGeom>
          <a:ln w="12192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314431" y="1103375"/>
            <a:ext cx="158750" cy="274955"/>
          </a:xfrm>
          <a:custGeom>
            <a:avLst/>
            <a:gdLst/>
            <a:ahLst/>
            <a:cxnLst/>
            <a:rect l="l" t="t" r="r" b="b"/>
            <a:pathLst>
              <a:path w="158750" h="274955">
                <a:moveTo>
                  <a:pt x="158750" y="0"/>
                </a:moveTo>
                <a:lnTo>
                  <a:pt x="0" y="274574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67200" y="5980176"/>
            <a:ext cx="158750" cy="276225"/>
          </a:xfrm>
          <a:custGeom>
            <a:avLst/>
            <a:gdLst/>
            <a:ahLst/>
            <a:cxnLst/>
            <a:rect l="l" t="t" r="r" b="b"/>
            <a:pathLst>
              <a:path w="158750" h="276225">
                <a:moveTo>
                  <a:pt x="158750" y="0"/>
                </a:moveTo>
                <a:lnTo>
                  <a:pt x="0" y="276225"/>
                </a:lnTo>
              </a:path>
            </a:pathLst>
          </a:custGeom>
          <a:ln w="12192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28388" y="3057651"/>
            <a:ext cx="5715" cy="1186815"/>
          </a:xfrm>
          <a:custGeom>
            <a:avLst/>
            <a:gdLst>
              <a:gd name="connsiteX0" fmla="*/ 0 w 9"/>
              <a:gd name="connsiteY0" fmla="*/ 0 h 1869"/>
              <a:gd name="connsiteX1" fmla="*/ 9 w 9"/>
              <a:gd name="connsiteY1" fmla="*/ 1869 h 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" h="1869">
                <a:moveTo>
                  <a:pt x="0" y="0"/>
                </a:moveTo>
                <a:lnTo>
                  <a:pt x="9" y="1869"/>
                </a:lnTo>
              </a:path>
            </a:pathLst>
          </a:custGeom>
          <a:ln w="12192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182235" y="3139312"/>
            <a:ext cx="1018032" cy="7680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60434" y="3225972"/>
            <a:ext cx="1045210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建功立邺到此莫愁</a:t>
            </a:r>
            <a:endParaRPr sz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226551" y="3118357"/>
            <a:ext cx="1018031" cy="7680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05905" y="3215812"/>
            <a:ext cx="1043940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zh-CN" altLang="en-US" sz="2000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产业高地建功高新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203692" y="4453128"/>
            <a:ext cx="3675888" cy="21168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object 15"/>
          <p:cNvSpPr/>
          <p:nvPr/>
        </p:nvSpPr>
        <p:spPr>
          <a:xfrm>
            <a:off x="7662418" y="3007486"/>
            <a:ext cx="5715" cy="1186815"/>
          </a:xfrm>
          <a:custGeom>
            <a:avLst/>
            <a:gdLst>
              <a:gd name="connsiteX0" fmla="*/ 0 w 9"/>
              <a:gd name="connsiteY0" fmla="*/ 0 h 1869"/>
              <a:gd name="connsiteX1" fmla="*/ 9 w 9"/>
              <a:gd name="connsiteY1" fmla="*/ 1869 h 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" h="1869">
                <a:moveTo>
                  <a:pt x="0" y="0"/>
                </a:moveTo>
                <a:lnTo>
                  <a:pt x="9" y="1869"/>
                </a:lnTo>
              </a:path>
            </a:pathLst>
          </a:custGeom>
          <a:ln w="12192">
            <a:solidFill>
              <a:srgbClr val="FF9900"/>
            </a:solidFill>
          </a:ln>
        </p:spPr>
        <p:txBody>
          <a:bodyPr wrap="square" lIns="0" tIns="0" rIns="0" bIns="0" rtlCol="0"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032" y="0"/>
            <a:ext cx="10792967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09372" y="1158239"/>
            <a:ext cx="11882755" cy="1188720"/>
          </a:xfrm>
          <a:custGeom>
            <a:avLst/>
            <a:gdLst/>
            <a:ahLst/>
            <a:cxnLst/>
            <a:rect l="l" t="t" r="r" b="b"/>
            <a:pathLst>
              <a:path w="11882755" h="1188720">
                <a:moveTo>
                  <a:pt x="11882628" y="0"/>
                </a:moveTo>
                <a:lnTo>
                  <a:pt x="1413636" y="0"/>
                </a:lnTo>
                <a:lnTo>
                  <a:pt x="0" y="1188720"/>
                </a:lnTo>
                <a:lnTo>
                  <a:pt x="11882628" y="1188720"/>
                </a:lnTo>
                <a:lnTo>
                  <a:pt x="11882628" y="0"/>
                </a:lnTo>
                <a:close/>
              </a:path>
            </a:pathLst>
          </a:custGeom>
          <a:solidFill>
            <a:schemeClr val="bg1">
              <a:alpha val="84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14390" y="1458595"/>
            <a:ext cx="3787775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大美河西</a:t>
            </a:r>
            <a:r>
              <a:rPr lang="en-US"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锦绣建邺</a:t>
            </a:r>
            <a:endParaRPr sz="3200" b="1" dirty="0">
              <a:solidFill>
                <a:srgbClr val="001F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99904" y="891539"/>
            <a:ext cx="1835150" cy="1836420"/>
          </a:xfrm>
          <a:custGeom>
            <a:avLst/>
            <a:gdLst/>
            <a:ahLst/>
            <a:cxnLst/>
            <a:rect l="l" t="t" r="r" b="b"/>
            <a:pathLst>
              <a:path w="1835150" h="1836420">
                <a:moveTo>
                  <a:pt x="0" y="1836419"/>
                </a:moveTo>
                <a:lnTo>
                  <a:pt x="1834896" y="1836419"/>
                </a:lnTo>
                <a:lnTo>
                  <a:pt x="1834896" y="0"/>
                </a:lnTo>
                <a:lnTo>
                  <a:pt x="0" y="0"/>
                </a:lnTo>
                <a:lnTo>
                  <a:pt x="0" y="1836419"/>
                </a:lnTo>
                <a:close/>
              </a:path>
            </a:pathLst>
          </a:custGeom>
          <a:solidFill>
            <a:srgbClr val="001F5F">
              <a:alpha val="88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5521960" cy="6858000"/>
          </a:xfrm>
          <a:custGeom>
            <a:avLst/>
            <a:gdLst/>
            <a:ahLst/>
            <a:cxnLst/>
            <a:rect l="l" t="t" r="r" b="b"/>
            <a:pathLst>
              <a:path w="5521960" h="6858000">
                <a:moveTo>
                  <a:pt x="5521452" y="0"/>
                </a:moveTo>
                <a:lnTo>
                  <a:pt x="0" y="0"/>
                </a:lnTo>
                <a:lnTo>
                  <a:pt x="0" y="6857996"/>
                </a:lnTo>
                <a:lnTo>
                  <a:pt x="1599565" y="6857996"/>
                </a:lnTo>
                <a:lnTo>
                  <a:pt x="1599565" y="6833796"/>
                </a:lnTo>
                <a:lnTo>
                  <a:pt x="5521452" y="0"/>
                </a:lnTo>
                <a:close/>
              </a:path>
            </a:pathLst>
          </a:custGeom>
          <a:solidFill>
            <a:srgbClr val="1440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52272" y="5861303"/>
            <a:ext cx="576580" cy="996950"/>
          </a:xfrm>
          <a:custGeom>
            <a:avLst/>
            <a:gdLst/>
            <a:ahLst/>
            <a:cxnLst/>
            <a:rect l="l" t="t" r="r" b="b"/>
            <a:pathLst>
              <a:path w="576580" h="996950">
                <a:moveTo>
                  <a:pt x="576262" y="0"/>
                </a:moveTo>
                <a:lnTo>
                  <a:pt x="147" y="996693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62000" y="5670803"/>
            <a:ext cx="466725" cy="809625"/>
          </a:xfrm>
          <a:custGeom>
            <a:avLst/>
            <a:gdLst/>
            <a:ahLst/>
            <a:cxnLst/>
            <a:rect l="l" t="t" r="r" b="b"/>
            <a:pathLst>
              <a:path w="466725" h="809625">
                <a:moveTo>
                  <a:pt x="466725" y="0"/>
                </a:moveTo>
                <a:lnTo>
                  <a:pt x="0" y="809625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03064" y="0"/>
            <a:ext cx="319405" cy="552450"/>
          </a:xfrm>
          <a:custGeom>
            <a:avLst/>
            <a:gdLst/>
            <a:ahLst/>
            <a:cxnLst/>
            <a:rect l="l" t="t" r="r" b="b"/>
            <a:pathLst>
              <a:path w="319404" h="552450">
                <a:moveTo>
                  <a:pt x="319024" y="0"/>
                </a:moveTo>
                <a:lnTo>
                  <a:pt x="0" y="55245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40407" y="0"/>
            <a:ext cx="3951604" cy="6858000"/>
          </a:xfrm>
          <a:custGeom>
            <a:avLst/>
            <a:gdLst/>
            <a:ahLst/>
            <a:cxnLst/>
            <a:rect l="l" t="t" r="r" b="b"/>
            <a:pathLst>
              <a:path w="3951604" h="6858000">
                <a:moveTo>
                  <a:pt x="3951351" y="0"/>
                </a:moveTo>
                <a:lnTo>
                  <a:pt x="0" y="6857998"/>
                </a:lnTo>
              </a:path>
            </a:pathLst>
          </a:custGeom>
          <a:ln w="12191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84120" y="4006596"/>
            <a:ext cx="995680" cy="1403985"/>
          </a:xfrm>
          <a:custGeom>
            <a:avLst/>
            <a:gdLst/>
            <a:ahLst/>
            <a:cxnLst/>
            <a:rect l="l" t="t" r="r" b="b"/>
            <a:pathLst>
              <a:path w="995679" h="1403985">
                <a:moveTo>
                  <a:pt x="995171" y="0"/>
                </a:moveTo>
                <a:lnTo>
                  <a:pt x="806195" y="0"/>
                </a:lnTo>
                <a:lnTo>
                  <a:pt x="0" y="1403603"/>
                </a:lnTo>
                <a:lnTo>
                  <a:pt x="188975" y="1403603"/>
                </a:lnTo>
                <a:lnTo>
                  <a:pt x="995171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0"/>
            <a:ext cx="2620010" cy="4565015"/>
          </a:xfrm>
          <a:custGeom>
            <a:avLst/>
            <a:gdLst/>
            <a:ahLst/>
            <a:cxnLst/>
            <a:rect l="l" t="t" r="r" b="b"/>
            <a:pathLst>
              <a:path w="2620010" h="4565015">
                <a:moveTo>
                  <a:pt x="2619778" y="0"/>
                </a:moveTo>
                <a:lnTo>
                  <a:pt x="0" y="0"/>
                </a:lnTo>
                <a:lnTo>
                  <a:pt x="0" y="4564841"/>
                </a:lnTo>
                <a:lnTo>
                  <a:pt x="2619778" y="0"/>
                </a:lnTo>
                <a:close/>
              </a:path>
            </a:pathLst>
          </a:custGeom>
          <a:solidFill>
            <a:srgbClr val="222366">
              <a:alpha val="6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207879" y="739193"/>
            <a:ext cx="1241425" cy="193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635"/>
              </a:lnSpc>
            </a:pPr>
            <a:r>
              <a:rPr sz="15000" spc="5" dirty="0">
                <a:solidFill>
                  <a:srgbClr val="FFFFFF"/>
                </a:solidFill>
                <a:latin typeface="Agency FB" panose="020B0503020202020204"/>
                <a:cs typeface="Agency FB" panose="020B0503020202020204"/>
              </a:rPr>
              <a:t>01</a:t>
            </a:r>
            <a:endParaRPr sz="15000">
              <a:latin typeface="Agency FB" panose="020B0503020202020204"/>
              <a:cs typeface="Agency FB" panose="020B05030202020202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4767071"/>
            <a:ext cx="2776728" cy="2090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1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53" y="162563"/>
            <a:ext cx="1428601" cy="502380"/>
          </a:xfrm>
          <a:prstGeom prst="rect">
            <a:avLst/>
          </a:prstGeom>
        </p:spPr>
      </p:pic>
    </p:spTree>
  </p:cSld>
  <p:clrMapOvr>
    <a:masterClrMapping/>
  </p:clrMapOvr>
  <p:transition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3965" y="-6350"/>
            <a:ext cx="10120630" cy="685863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192018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" name="object 4"/>
          <p:cNvSpPr/>
          <p:nvPr/>
        </p:nvSpPr>
        <p:spPr>
          <a:xfrm>
            <a:off x="0" y="-5715"/>
            <a:ext cx="3754755" cy="6858000"/>
          </a:xfrm>
          <a:custGeom>
            <a:avLst/>
            <a:gdLst/>
            <a:ahLst/>
            <a:cxnLst/>
            <a:rect l="l" t="t" r="r" b="b"/>
            <a:pathLst>
              <a:path w="2979420" h="6858000">
                <a:moveTo>
                  <a:pt x="0" y="6858000"/>
                </a:moveTo>
                <a:lnTo>
                  <a:pt x="2979420" y="6858000"/>
                </a:lnTo>
                <a:lnTo>
                  <a:pt x="297942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022082"/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885" y="1322070"/>
            <a:ext cx="3486150" cy="4062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48895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16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建邺</a:t>
            </a:r>
            <a:r>
              <a:rPr lang="en-US" altLang="zh-CN" sz="16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16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地处南京主城西南部，总面积</a:t>
            </a:r>
            <a:r>
              <a:rPr lang="zh-CN" altLang="en-US" sz="1600" spc="22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83平方公里</a:t>
            </a:r>
            <a:r>
              <a:rPr lang="zh-CN" altLang="en-US" sz="16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，总人口</a:t>
            </a:r>
            <a:r>
              <a:rPr lang="zh-CN" altLang="en-US" sz="1600" spc="22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80万</a:t>
            </a:r>
            <a:r>
              <a:rPr lang="zh-CN" altLang="en-US" sz="16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，辖区内35岁以下人口占常住人口</a:t>
            </a:r>
            <a:r>
              <a:rPr lang="zh-CN" altLang="en-US" sz="1600" spc="22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46.7%</a:t>
            </a:r>
            <a:r>
              <a:rPr lang="zh-CN" altLang="en-US" sz="16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，是南京</a:t>
            </a:r>
            <a:r>
              <a:rPr lang="zh-CN" altLang="en-US" sz="1600" spc="22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现代化程度最高、城市配套最完善、区域吸引力最强、高层次人才最集聚</a:t>
            </a:r>
            <a:r>
              <a:rPr lang="zh-CN" altLang="en-US" sz="16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的区域之一，也是最能代表南京现代化、国际化形象的城市中心和“城市客厅”。</a:t>
            </a:r>
            <a:endParaRPr lang="zh-CN" altLang="en-US" sz="1600" spc="22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marR="48895" indent="0" algn="just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1600" spc="22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marR="48895" indent="-285750" algn="just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1600" spc="22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97991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738187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object 13"/>
          <p:cNvSpPr txBox="1"/>
          <p:nvPr/>
        </p:nvSpPr>
        <p:spPr>
          <a:xfrm>
            <a:off x="401218" y="245247"/>
            <a:ext cx="219900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大美河西</a:t>
            </a:r>
            <a:r>
              <a:rPr lang="en-US" sz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锦绣建邺</a:t>
            </a:r>
            <a:endParaRPr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284" y="3347924"/>
            <a:ext cx="6498721" cy="35100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961" y="3347927"/>
            <a:ext cx="5741240" cy="3510079"/>
          </a:xfrm>
          <a:prstGeom prst="rect">
            <a:avLst/>
          </a:prstGeom>
        </p:spPr>
      </p:pic>
      <p:sp>
        <p:nvSpPr>
          <p:cNvPr id="8" name="椭圆 9"/>
          <p:cNvSpPr/>
          <p:nvPr/>
        </p:nvSpPr>
        <p:spPr>
          <a:xfrm>
            <a:off x="939682" y="1183597"/>
            <a:ext cx="1758179" cy="1758176"/>
          </a:xfrm>
          <a:prstGeom prst="ellipse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</a:endParaRPr>
          </a:p>
        </p:txBody>
      </p:sp>
      <p:grpSp>
        <p:nvGrpSpPr>
          <p:cNvPr id="9" name="组 10"/>
          <p:cNvGrpSpPr/>
          <p:nvPr/>
        </p:nvGrpSpPr>
        <p:grpSpPr>
          <a:xfrm>
            <a:off x="1104511" y="1348418"/>
            <a:ext cx="1428527" cy="1428525"/>
            <a:chOff x="886374" y="3468246"/>
            <a:chExt cx="1327196" cy="1327196"/>
          </a:xfrm>
        </p:grpSpPr>
        <p:sp>
          <p:nvSpPr>
            <p:cNvPr id="10" name="椭圆 11"/>
            <p:cNvSpPr/>
            <p:nvPr/>
          </p:nvSpPr>
          <p:spPr>
            <a:xfrm>
              <a:off x="886374" y="3468246"/>
              <a:ext cx="1327196" cy="1327196"/>
            </a:xfrm>
            <a:prstGeom prst="ellipse">
              <a:avLst/>
            </a:prstGeom>
            <a:solidFill>
              <a:srgbClr val="2046CD">
                <a:alpha val="9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矩形 12"/>
            <p:cNvSpPr/>
            <p:nvPr/>
          </p:nvSpPr>
          <p:spPr>
            <a:xfrm>
              <a:off x="1030693" y="3514099"/>
              <a:ext cx="1056209" cy="11294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300" dirty="0">
                  <a:solidFill>
                    <a:srgbClr val="FFFFFF"/>
                  </a:solidFill>
                </a:rPr>
                <a:t>45%</a:t>
              </a:r>
              <a:endParaRPr lang="en-US" altLang="zh-CN" sz="4300" dirty="0">
                <a:solidFill>
                  <a:srgbClr val="FFFFFF"/>
                </a:solidFill>
              </a:endParaRPr>
            </a:p>
            <a:p>
              <a:pPr algn="ctr"/>
              <a:r>
                <a:rPr lang="zh-CN" altLang="en-US" sz="15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绿化</a:t>
              </a:r>
              <a:endParaRPr lang="en-US" altLang="zh-CN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5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覆盖率</a:t>
              </a:r>
              <a:endParaRPr lang="zh-CN" altLang="en-US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椭圆 9"/>
          <p:cNvSpPr/>
          <p:nvPr/>
        </p:nvSpPr>
        <p:spPr>
          <a:xfrm>
            <a:off x="2710048" y="1073420"/>
            <a:ext cx="1954175" cy="1954175"/>
          </a:xfrm>
          <a:prstGeom prst="ellipse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</a:endParaRPr>
          </a:p>
        </p:txBody>
      </p:sp>
      <p:grpSp>
        <p:nvGrpSpPr>
          <p:cNvPr id="13" name="组 10"/>
          <p:cNvGrpSpPr/>
          <p:nvPr/>
        </p:nvGrpSpPr>
        <p:grpSpPr>
          <a:xfrm>
            <a:off x="2796734" y="1246139"/>
            <a:ext cx="1835785" cy="1608723"/>
            <a:chOff x="815395" y="3468246"/>
            <a:chExt cx="1514525" cy="1327196"/>
          </a:xfrm>
        </p:grpSpPr>
        <p:sp>
          <p:nvSpPr>
            <p:cNvPr id="14" name="椭圆 11"/>
            <p:cNvSpPr/>
            <p:nvPr/>
          </p:nvSpPr>
          <p:spPr>
            <a:xfrm>
              <a:off x="886374" y="3468246"/>
              <a:ext cx="1327196" cy="1327196"/>
            </a:xfrm>
            <a:prstGeom prst="ellipse">
              <a:avLst/>
            </a:prstGeom>
            <a:solidFill>
              <a:srgbClr val="2046CD">
                <a:alpha val="9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" name="矩形 12"/>
            <p:cNvSpPr/>
            <p:nvPr/>
          </p:nvSpPr>
          <p:spPr>
            <a:xfrm>
              <a:off x="815395" y="3593319"/>
              <a:ext cx="1514525" cy="10021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300" dirty="0">
                  <a:solidFill>
                    <a:srgbClr val="FFFFFF"/>
                  </a:solidFill>
                </a:rPr>
                <a:t>11.2km</a:t>
              </a:r>
              <a:endParaRPr lang="en-US" altLang="zh-CN" sz="4300" dirty="0">
                <a:solidFill>
                  <a:srgbClr val="FFFFFF"/>
                </a:solidFill>
              </a:endParaRPr>
            </a:p>
            <a:p>
              <a:pPr algn="ctr">
                <a:buClrTx/>
                <a:buSzTx/>
                <a:buNone/>
              </a:pPr>
              <a:r>
                <a:rPr lang="zh-CN" altLang="en-US" sz="15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亲水临江</a:t>
              </a:r>
              <a:endParaRPr lang="zh-CN" altLang="en-US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ctr">
                <a:buClrTx/>
                <a:buSzTx/>
                <a:buNone/>
              </a:pPr>
              <a:r>
                <a:rPr lang="zh-CN" altLang="en-US" sz="15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最美滨江风光带</a:t>
              </a:r>
              <a:endParaRPr lang="zh-CN" altLang="en-US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19" y="45721"/>
            <a:ext cx="1285252" cy="451969"/>
          </a:xfrm>
          <a:prstGeom prst="rect">
            <a:avLst/>
          </a:prstGeom>
        </p:spPr>
      </p:pic>
      <p:sp>
        <p:nvSpPr>
          <p:cNvPr id="17" name="文本框 10"/>
          <p:cNvSpPr txBox="1"/>
          <p:nvPr/>
        </p:nvSpPr>
        <p:spPr>
          <a:xfrm>
            <a:off x="1351672" y="45717"/>
            <a:ext cx="2087689" cy="499110"/>
          </a:xfrm>
          <a:prstGeom prst="rect">
            <a:avLst/>
          </a:prstGeom>
          <a:noFill/>
        </p:spPr>
        <p:txBody>
          <a:bodyPr wrap="square" lIns="91434" tIns="45718" rIns="91434" bIns="45718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生态环境优美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4" descr="江心洲滨江风光"/>
          <p:cNvPicPr>
            <a:picLocks noChangeAspect="1"/>
          </p:cNvPicPr>
          <p:nvPr/>
        </p:nvPicPr>
        <p:blipFill>
          <a:blip r:embed="rId5" cstate="screen"/>
          <a:srcRect r="-194"/>
          <a:stretch>
            <a:fillRect/>
          </a:stretch>
        </p:blipFill>
        <p:spPr>
          <a:xfrm>
            <a:off x="5696585" y="765175"/>
            <a:ext cx="6495415" cy="2578100"/>
          </a:xfrm>
          <a:prstGeom prst="rect">
            <a:avLst/>
          </a:prstGeom>
          <a:ln w="3175" cmpd="sng">
            <a:noFill/>
          </a:ln>
        </p:spPr>
      </p:pic>
      <p:cxnSp>
        <p:nvCxnSpPr>
          <p:cNvPr id="31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887844" y="930021"/>
            <a:ext cx="5609189" cy="5609187"/>
          </a:xfrm>
          <a:prstGeom prst="ellipse">
            <a:avLst/>
          </a:prstGeom>
          <a:noFill/>
          <a:ln w="6350" cmpd="sng">
            <a:solidFill>
              <a:srgbClr val="BBE2FF"/>
            </a:solidFill>
            <a:prstDash val="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4" tIns="45718" rIns="91434" bIns="45718"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椭圆 4"/>
          <p:cNvSpPr/>
          <p:nvPr/>
        </p:nvSpPr>
        <p:spPr>
          <a:xfrm>
            <a:off x="3411128" y="1474889"/>
            <a:ext cx="4521981" cy="4521979"/>
          </a:xfrm>
          <a:prstGeom prst="ellipse">
            <a:avLst/>
          </a:prstGeom>
          <a:solidFill>
            <a:srgbClr val="000090">
              <a:alpha val="68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4" tIns="45718" rIns="91434" bIns="45718" rtlCol="0" anchor="ctr"/>
          <a:lstStyle/>
          <a:p>
            <a:pPr algn="ctr"/>
            <a:endParaRPr lang="zh-CN" altLang="en-US" sz="2400"/>
          </a:p>
        </p:txBody>
      </p:sp>
      <p:pic>
        <p:nvPicPr>
          <p:cNvPr id="6" name="图片 4" descr="gic16150446.jpg"/>
          <p:cNvPicPr>
            <a:picLocks noChangeAspect="1"/>
          </p:cNvPicPr>
          <p:nvPr/>
        </p:nvPicPr>
        <p:blipFill rotWithShape="1">
          <a:blip r:embed="rId1" cstate="screen"/>
          <a:srcRect l="20414" r="20414"/>
          <a:stretch>
            <a:fillRect/>
          </a:stretch>
        </p:blipFill>
        <p:spPr>
          <a:xfrm>
            <a:off x="6919445" y="2831788"/>
            <a:ext cx="1597019" cy="1606133"/>
          </a:xfrm>
          <a:prstGeom prst="ellipse">
            <a:avLst/>
          </a:prstGeom>
          <a:ln w="3175" cap="rnd" cmpd="sng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图片 7" descr="gic19738551.jpg"/>
          <p:cNvPicPr>
            <a:picLocks noChangeAspect="1"/>
          </p:cNvPicPr>
          <p:nvPr/>
        </p:nvPicPr>
        <p:blipFill rotWithShape="1">
          <a:blip r:embed="rId2" cstate="screen"/>
          <a:srcRect l="8876" r="30304"/>
          <a:stretch>
            <a:fillRect/>
          </a:stretch>
        </p:blipFill>
        <p:spPr>
          <a:xfrm>
            <a:off x="4727392" y="4573706"/>
            <a:ext cx="1988581" cy="1962343"/>
          </a:xfrm>
          <a:prstGeom prst="ellipse">
            <a:avLst/>
          </a:prstGeom>
          <a:ln w="3175" cap="rnd" cmpd="sng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图片 2" descr="2.jpg"/>
          <p:cNvPicPr>
            <a:picLocks noChangeAspect="1"/>
          </p:cNvPicPr>
          <p:nvPr/>
        </p:nvPicPr>
        <p:blipFill rotWithShape="1">
          <a:blip r:embed="rId3" cstate="screen"/>
          <a:srcRect l="27386" r="15823"/>
          <a:stretch>
            <a:fillRect/>
          </a:stretch>
        </p:blipFill>
        <p:spPr>
          <a:xfrm>
            <a:off x="4792124" y="999496"/>
            <a:ext cx="1859129" cy="1877695"/>
          </a:xfrm>
          <a:prstGeom prst="ellipse">
            <a:avLst/>
          </a:prstGeom>
          <a:ln w="3175" cap="rnd" cmpd="sng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图片 6" descr="gic4694289.jpg"/>
          <p:cNvPicPr>
            <a:picLocks noChangeAspect="1"/>
          </p:cNvPicPr>
          <p:nvPr/>
        </p:nvPicPr>
        <p:blipFill rotWithShape="1">
          <a:blip r:embed="rId4" cstate="screen"/>
          <a:srcRect l="37454" r="4564"/>
          <a:stretch>
            <a:fillRect/>
          </a:stretch>
        </p:blipFill>
        <p:spPr>
          <a:xfrm>
            <a:off x="2823156" y="2831344"/>
            <a:ext cx="1596136" cy="1615424"/>
          </a:xfrm>
          <a:prstGeom prst="ellipse">
            <a:avLst/>
          </a:prstGeom>
          <a:ln w="3175" cap="rnd" cmpd="sng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椭圆 10"/>
          <p:cNvSpPr/>
          <p:nvPr/>
        </p:nvSpPr>
        <p:spPr>
          <a:xfrm>
            <a:off x="4299757" y="2363519"/>
            <a:ext cx="2744723" cy="2744720"/>
          </a:xfrm>
          <a:prstGeom prst="ellipse">
            <a:avLst/>
          </a:prstGeom>
          <a:solidFill>
            <a:schemeClr val="accent5">
              <a:alpha val="4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4" tIns="45718" rIns="91434" bIns="45718"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文本框 9"/>
          <p:cNvSpPr txBox="1"/>
          <p:nvPr/>
        </p:nvSpPr>
        <p:spPr>
          <a:xfrm>
            <a:off x="5082228" y="3283798"/>
            <a:ext cx="1384693" cy="911017"/>
          </a:xfrm>
          <a:prstGeom prst="rect">
            <a:avLst/>
          </a:prstGeom>
          <a:noFill/>
        </p:spPr>
        <p:txBody>
          <a:bodyPr wrap="square" lIns="91434" tIns="45718" rIns="91434" bIns="45718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交通网络四通八达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 10"/>
          <p:cNvGrpSpPr/>
          <p:nvPr/>
        </p:nvGrpSpPr>
        <p:grpSpPr>
          <a:xfrm>
            <a:off x="626110" y="2199005"/>
            <a:ext cx="1970405" cy="2136396"/>
            <a:chOff x="506402" y="1649256"/>
            <a:chExt cx="1441151" cy="1602502"/>
          </a:xfrm>
        </p:grpSpPr>
        <p:sp>
          <p:nvSpPr>
            <p:cNvPr id="14" name="矩形 13"/>
            <p:cNvSpPr/>
            <p:nvPr/>
          </p:nvSpPr>
          <p:spPr>
            <a:xfrm>
              <a:off x="531781" y="1649256"/>
              <a:ext cx="869469" cy="375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公路体系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06402" y="2213877"/>
              <a:ext cx="1441151" cy="1037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E1C467"/>
                  </a:solidFill>
                  <a:latin typeface="微软雅黑" panose="020B0503020204020204" charset="-122"/>
                  <a:ea typeface="微软雅黑" panose="020B0503020204020204" charset="-122"/>
                </a:rPr>
                <a:t>机场</a:t>
              </a:r>
              <a:r>
                <a:rPr lang="en-US" altLang="zh-CN" sz="1500" dirty="0">
                  <a:solidFill>
                    <a:srgbClr val="E1C467"/>
                  </a:solidFill>
                  <a:latin typeface="微软雅黑" panose="020B0503020204020204" charset="-122"/>
                  <a:ea typeface="微软雅黑" panose="020B0503020204020204" charset="-122"/>
                </a:rPr>
                <a:t>30</a:t>
              </a:r>
              <a:r>
                <a:rPr lang="zh-CN" altLang="en-US" sz="1500" dirty="0">
                  <a:solidFill>
                    <a:srgbClr val="E1C467"/>
                  </a:solidFill>
                  <a:latin typeface="微软雅黑" panose="020B0503020204020204" charset="-122"/>
                  <a:ea typeface="微软雅黑" panose="020B0503020204020204" charset="-122"/>
                </a:rPr>
                <a:t>分钟车程</a:t>
              </a:r>
              <a:endParaRPr lang="en-US" altLang="zh-CN" sz="15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E1C467"/>
                  </a:solidFill>
                  <a:latin typeface="微软雅黑" panose="020B0503020204020204" charset="-122"/>
                  <a:ea typeface="微软雅黑" panose="020B0503020204020204" charset="-122"/>
                </a:rPr>
                <a:t>南京南站</a:t>
              </a:r>
              <a:r>
                <a:rPr lang="en-US" altLang="zh-CN" sz="1500" dirty="0">
                  <a:solidFill>
                    <a:srgbClr val="E1C467"/>
                  </a:solidFill>
                  <a:latin typeface="微软雅黑" panose="020B0503020204020204" charset="-122"/>
                  <a:ea typeface="微软雅黑" panose="020B0503020204020204" charset="-122"/>
                </a:rPr>
                <a:t>15</a:t>
              </a:r>
              <a:r>
                <a:rPr lang="zh-CN" altLang="en-US" sz="1500" dirty="0">
                  <a:solidFill>
                    <a:srgbClr val="E1C467"/>
                  </a:solidFill>
                  <a:latin typeface="微软雅黑" panose="020B0503020204020204" charset="-122"/>
                  <a:ea typeface="微软雅黑" panose="020B0503020204020204" charset="-122"/>
                </a:rPr>
                <a:t>分钟车程</a:t>
              </a:r>
              <a:endParaRPr lang="zh-CN" altLang="en-US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40000"/>
                </a:lnSpc>
              </a:pP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46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条通道通达兄弟区和周边省市</a:t>
              </a:r>
              <a:endParaRPr lang="zh-CN" altLang="en-US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6" name="直线连接符 14"/>
            <p:cNvCxnSpPr/>
            <p:nvPr/>
          </p:nvCxnSpPr>
          <p:spPr>
            <a:xfrm flipH="1">
              <a:off x="602074" y="2134841"/>
              <a:ext cx="1298222" cy="0"/>
            </a:xfrm>
            <a:prstGeom prst="line">
              <a:avLst/>
            </a:prstGeom>
            <a:ln w="19050" cmpd="sng"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 9"/>
          <p:cNvGrpSpPr/>
          <p:nvPr/>
        </p:nvGrpSpPr>
        <p:grpSpPr>
          <a:xfrm>
            <a:off x="8844365" y="4212176"/>
            <a:ext cx="2371559" cy="1789208"/>
            <a:chOff x="6520385" y="3234388"/>
            <a:chExt cx="1835593" cy="1341906"/>
          </a:xfrm>
        </p:grpSpPr>
        <p:sp>
          <p:nvSpPr>
            <p:cNvPr id="18" name="矩形 17"/>
            <p:cNvSpPr/>
            <p:nvPr/>
          </p:nvSpPr>
          <p:spPr>
            <a:xfrm>
              <a:off x="6520385" y="3234388"/>
              <a:ext cx="1835593" cy="1341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过江通道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40000"/>
                </a:lnSpc>
              </a:pPr>
              <a:endParaRPr lang="zh-CN" altLang="en-US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长江隧道、扬子江隧道、长江三桥、地铁</a:t>
              </a: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号线、长江五桥</a:t>
              </a:r>
              <a:endParaRPr lang="en-US" altLang="zh-CN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9" name="直线连接符 14"/>
            <p:cNvCxnSpPr/>
            <p:nvPr/>
          </p:nvCxnSpPr>
          <p:spPr>
            <a:xfrm flipH="1">
              <a:off x="6611376" y="3715750"/>
              <a:ext cx="1706492" cy="0"/>
            </a:xfrm>
            <a:prstGeom prst="line">
              <a:avLst/>
            </a:prstGeom>
            <a:ln w="19050" cmpd="sng"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 8"/>
          <p:cNvGrpSpPr/>
          <p:nvPr/>
        </p:nvGrpSpPr>
        <p:grpSpPr>
          <a:xfrm>
            <a:off x="8840601" y="1413253"/>
            <a:ext cx="2375321" cy="2421176"/>
            <a:chOff x="6630447" y="977346"/>
            <a:chExt cx="1781491" cy="1815882"/>
          </a:xfrm>
        </p:grpSpPr>
        <p:sp>
          <p:nvSpPr>
            <p:cNvPr id="21" name="矩形 20"/>
            <p:cNvSpPr/>
            <p:nvPr/>
          </p:nvSpPr>
          <p:spPr>
            <a:xfrm>
              <a:off x="6630447" y="977346"/>
              <a:ext cx="178149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轨道交通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40000"/>
                </a:lnSpc>
              </a:pPr>
              <a:endParaRPr lang="zh-CN" altLang="en-US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地铁</a:t>
              </a: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号线、</a:t>
              </a: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号线、</a:t>
              </a: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号线、</a:t>
              </a: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S3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号线、有轨电车一号线已运营</a:t>
              </a:r>
              <a:endParaRPr lang="zh-CN" altLang="en-US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未来将有</a:t>
              </a: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8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条地铁线路和</a:t>
              </a:r>
              <a:r>
                <a:rPr lang="en-US" altLang="zh-CN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条有轨电车</a:t>
              </a:r>
              <a:endParaRPr lang="zh-CN" altLang="en-US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2" name="直线连接符 14"/>
            <p:cNvCxnSpPr/>
            <p:nvPr/>
          </p:nvCxnSpPr>
          <p:spPr>
            <a:xfrm flipH="1">
              <a:off x="6705446" y="1448565"/>
              <a:ext cx="1706492" cy="0"/>
            </a:xfrm>
            <a:prstGeom prst="line">
              <a:avLst/>
            </a:prstGeom>
            <a:ln w="19050" cmpd="sng"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椭圆 22"/>
          <p:cNvSpPr/>
          <p:nvPr/>
        </p:nvSpPr>
        <p:spPr>
          <a:xfrm>
            <a:off x="2746924" y="796857"/>
            <a:ext cx="5875496" cy="587549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/>
            <a:endParaRPr kumimoji="1" lang="zh-CN" altLang="en-US" sz="2400"/>
          </a:p>
        </p:txBody>
      </p:sp>
      <p:pic>
        <p:nvPicPr>
          <p:cNvPr id="24" name="图片 23" descr="交通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010" y="796290"/>
            <a:ext cx="5845175" cy="5918835"/>
          </a:xfrm>
          <a:prstGeom prst="rect">
            <a:avLst/>
          </a:prstGeom>
        </p:spPr>
      </p:pic>
      <p:pic>
        <p:nvPicPr>
          <p:cNvPr id="25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9" y="45721"/>
            <a:ext cx="1285252" cy="451969"/>
          </a:xfrm>
          <a:prstGeom prst="rect">
            <a:avLst/>
          </a:prstGeom>
        </p:spPr>
      </p:pic>
      <p:sp>
        <p:nvSpPr>
          <p:cNvPr id="26" name="文本框 10"/>
          <p:cNvSpPr txBox="1"/>
          <p:nvPr/>
        </p:nvSpPr>
        <p:spPr>
          <a:xfrm>
            <a:off x="1413688" y="12237"/>
            <a:ext cx="2087689" cy="499110"/>
          </a:xfrm>
          <a:prstGeom prst="rect">
            <a:avLst/>
          </a:prstGeom>
          <a:noFill/>
        </p:spPr>
        <p:txBody>
          <a:bodyPr wrap="square" lIns="91434" tIns="45718" rIns="91434" bIns="45718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交通区位便利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1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 flipH="1">
            <a:off x="3353482" y="4191830"/>
            <a:ext cx="8237511" cy="2255385"/>
          </a:xfrm>
          <a:prstGeom prst="rect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00009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09" tIns="60954" rIns="121909" bIns="60954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117472" y="4254545"/>
            <a:ext cx="8473517" cy="2192671"/>
          </a:xfrm>
          <a:prstGeom prst="rect">
            <a:avLst/>
          </a:prstGeom>
          <a:noFill/>
          <a:ln w="31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1048652" name="矩形 7"/>
          <p:cNvSpPr/>
          <p:nvPr/>
        </p:nvSpPr>
        <p:spPr>
          <a:xfrm>
            <a:off x="875861" y="1594181"/>
            <a:ext cx="3782307" cy="2611129"/>
          </a:xfrm>
          <a:prstGeom prst="rect">
            <a:avLst/>
          </a:prstGeom>
          <a:solidFill>
            <a:srgbClr val="000090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pic>
        <p:nvPicPr>
          <p:cNvPr id="2097172" name="图片 2" descr="390B0935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118524" y="3710627"/>
            <a:ext cx="3363601" cy="2005735"/>
          </a:xfrm>
          <a:prstGeom prst="rect">
            <a:avLst/>
          </a:prstGeom>
          <a:ln w="3175" cmpd="sng">
            <a:solidFill>
              <a:schemeClr val="bg1"/>
            </a:solidFill>
          </a:ln>
        </p:spPr>
      </p:pic>
      <p:pic>
        <p:nvPicPr>
          <p:cNvPr id="2097173" name="图片 3" descr="VCG211101642613.jpg"/>
          <p:cNvPicPr>
            <a:picLocks noChangeAspect="1"/>
          </p:cNvPicPr>
          <p:nvPr/>
        </p:nvPicPr>
        <p:blipFill rotWithShape="1">
          <a:blip r:embed="rId2" cstate="screen"/>
          <a:srcRect r="3918"/>
          <a:stretch>
            <a:fillRect/>
          </a:stretch>
        </p:blipFill>
        <p:spPr>
          <a:xfrm>
            <a:off x="8196032" y="1481361"/>
            <a:ext cx="3394961" cy="2131568"/>
          </a:xfrm>
          <a:prstGeom prst="rect">
            <a:avLst/>
          </a:prstGeom>
          <a:ln w="3175" cmpd="sng">
            <a:solidFill>
              <a:schemeClr val="bg1"/>
            </a:solidFill>
          </a:ln>
        </p:spPr>
      </p:pic>
      <p:pic>
        <p:nvPicPr>
          <p:cNvPr id="2097174" name="图片 4" descr="9ff1fb11f.jpg"/>
          <p:cNvPicPr>
            <a:picLocks noChangeAspect="1"/>
          </p:cNvPicPr>
          <p:nvPr/>
        </p:nvPicPr>
        <p:blipFill rotWithShape="1">
          <a:blip r:embed="rId3" cstate="screen"/>
          <a:srcRect t="3773" b="2475"/>
          <a:stretch>
            <a:fillRect/>
          </a:stretch>
        </p:blipFill>
        <p:spPr>
          <a:xfrm>
            <a:off x="7593900" y="3710628"/>
            <a:ext cx="3318697" cy="2005733"/>
          </a:xfrm>
          <a:prstGeom prst="rect">
            <a:avLst/>
          </a:prstGeom>
          <a:ln w="3175" cmpd="sng">
            <a:solidFill>
              <a:schemeClr val="bg1"/>
            </a:solidFill>
          </a:ln>
        </p:spPr>
      </p:pic>
      <p:pic>
        <p:nvPicPr>
          <p:cNvPr id="2097175" name="图片 5" descr="076ef69f6.jpg"/>
          <p:cNvPicPr>
            <a:picLocks noChangeAspect="1"/>
          </p:cNvPicPr>
          <p:nvPr/>
        </p:nvPicPr>
        <p:blipFill rotWithShape="1">
          <a:blip r:embed="rId4" cstate="screen"/>
          <a:srcRect l="2800" r="2234" b="13973"/>
          <a:stretch>
            <a:fillRect/>
          </a:stretch>
        </p:blipFill>
        <p:spPr>
          <a:xfrm>
            <a:off x="4461223" y="1481366"/>
            <a:ext cx="3644492" cy="2131569"/>
          </a:xfrm>
          <a:prstGeom prst="rect">
            <a:avLst/>
          </a:prstGeom>
          <a:ln w="3175" cmpd="sng">
            <a:solidFill>
              <a:schemeClr val="bg1"/>
            </a:solidFill>
          </a:ln>
        </p:spPr>
      </p:pic>
      <p:sp>
        <p:nvSpPr>
          <p:cNvPr id="14" name="矩形 13"/>
          <p:cNvSpPr/>
          <p:nvPr/>
        </p:nvSpPr>
        <p:spPr>
          <a:xfrm>
            <a:off x="4" y="0"/>
            <a:ext cx="3790881" cy="753168"/>
          </a:xfrm>
          <a:prstGeom prst="rect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00009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09" tIns="60954" rIns="121909" bIns="60954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7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55" y="89000"/>
            <a:ext cx="1285252" cy="451969"/>
          </a:xfrm>
          <a:prstGeom prst="rect">
            <a:avLst/>
          </a:prstGeom>
        </p:spPr>
      </p:pic>
      <p:grpSp>
        <p:nvGrpSpPr>
          <p:cNvPr id="2" name="组 1"/>
          <p:cNvGrpSpPr/>
          <p:nvPr/>
        </p:nvGrpSpPr>
        <p:grpSpPr>
          <a:xfrm>
            <a:off x="736979" y="1250553"/>
            <a:ext cx="3665744" cy="1543299"/>
            <a:chOff x="552734" y="937915"/>
            <a:chExt cx="2749308" cy="1157474"/>
          </a:xfrm>
        </p:grpSpPr>
        <p:sp>
          <p:nvSpPr>
            <p:cNvPr id="1048653" name="文本框 8"/>
            <p:cNvSpPr txBox="1"/>
            <p:nvPr/>
          </p:nvSpPr>
          <p:spPr>
            <a:xfrm>
              <a:off x="552734" y="937915"/>
              <a:ext cx="2749308" cy="10402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</a:rPr>
                <a:t>南京奥林匹克体育中心</a:t>
              </a:r>
              <a:endParaRPr lang="zh-CN" altLang="en-US" sz="1500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</a:rPr>
                <a:t>江苏大剧院、保利大剧院</a:t>
              </a:r>
              <a:endParaRPr lang="zh-CN" altLang="en-US" sz="1500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</a:rPr>
                <a:t>金陵图书馆、青奥博物馆</a:t>
              </a:r>
              <a:endParaRPr lang="zh-CN" altLang="en-US" sz="1500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zh-CN" altLang="en-US" sz="1500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</a:rPr>
                <a:t>南京国际博览中心</a:t>
              </a:r>
              <a:endParaRPr lang="zh-CN" altLang="en-US" sz="1500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0" name="直线连接符 14"/>
            <p:cNvCxnSpPr/>
            <p:nvPr/>
          </p:nvCxnSpPr>
          <p:spPr>
            <a:xfrm flipH="1">
              <a:off x="628610" y="2095389"/>
              <a:ext cx="1355908" cy="0"/>
            </a:xfrm>
            <a:prstGeom prst="line">
              <a:avLst/>
            </a:prstGeom>
            <a:ln w="3175" cmpd="sng"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147" y="3710630"/>
            <a:ext cx="3142620" cy="2005735"/>
          </a:xfrm>
          <a:prstGeom prst="rect">
            <a:avLst/>
          </a:prstGeom>
          <a:ln w="3175" cmpd="sng">
            <a:solidFill>
              <a:schemeClr val="bg1"/>
            </a:solidFill>
          </a:ln>
        </p:spPr>
      </p:pic>
      <p:sp>
        <p:nvSpPr>
          <p:cNvPr id="21" name="椭圆 9"/>
          <p:cNvSpPr/>
          <p:nvPr/>
        </p:nvSpPr>
        <p:spPr>
          <a:xfrm>
            <a:off x="3155670" y="1094323"/>
            <a:ext cx="1954175" cy="1954175"/>
          </a:xfrm>
          <a:prstGeom prst="ellipse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 10"/>
          <p:cNvGrpSpPr/>
          <p:nvPr/>
        </p:nvGrpSpPr>
        <p:grpSpPr>
          <a:xfrm>
            <a:off x="3328391" y="1267045"/>
            <a:ext cx="1608720" cy="1608723"/>
            <a:chOff x="886374" y="3468246"/>
            <a:chExt cx="1327196" cy="1327196"/>
          </a:xfrm>
        </p:grpSpPr>
        <p:sp>
          <p:nvSpPr>
            <p:cNvPr id="25" name="椭圆 11"/>
            <p:cNvSpPr/>
            <p:nvPr/>
          </p:nvSpPr>
          <p:spPr>
            <a:xfrm>
              <a:off x="886374" y="3468246"/>
              <a:ext cx="1327196" cy="1327196"/>
            </a:xfrm>
            <a:prstGeom prst="ellipse">
              <a:avLst/>
            </a:prstGeom>
            <a:solidFill>
              <a:srgbClr val="2046CD">
                <a:alpha val="9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12"/>
            <p:cNvSpPr/>
            <p:nvPr/>
          </p:nvSpPr>
          <p:spPr>
            <a:xfrm>
              <a:off x="910877" y="3645058"/>
              <a:ext cx="1301673" cy="9073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文化体育</a:t>
              </a:r>
              <a:endParaRPr lang="zh-CN" altLang="en-US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5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设施总面积</a:t>
              </a:r>
              <a:endParaRPr lang="zh-CN" altLang="en-US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4300" dirty="0">
                  <a:solidFill>
                    <a:srgbClr val="FFFFFF"/>
                  </a:solidFill>
                </a:rPr>
                <a:t>120</a:t>
              </a:r>
              <a:r>
                <a:rPr lang="zh-CN" altLang="en-US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万</a:t>
              </a:r>
              <a:r>
                <a:rPr lang="en-US" altLang="zh-CN" dirty="0">
                  <a:solidFill>
                    <a:srgbClr val="FFFFFF"/>
                  </a:solidFill>
                </a:rPr>
                <a:t>m</a:t>
              </a:r>
              <a:r>
                <a:rPr lang="en-US" altLang="zh-CN" sz="1600" baseline="30000" dirty="0">
                  <a:solidFill>
                    <a:srgbClr val="FFFFFF"/>
                  </a:solidFill>
                </a:rPr>
                <a:t>2</a:t>
              </a:r>
              <a:endParaRPr lang="en-US" altLang="zh-CN" sz="1600" baseline="30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7" name="椭圆 9"/>
          <p:cNvSpPr/>
          <p:nvPr/>
        </p:nvSpPr>
        <p:spPr>
          <a:xfrm>
            <a:off x="2378500" y="2907360"/>
            <a:ext cx="1477941" cy="1477941"/>
          </a:xfrm>
          <a:prstGeom prst="ellipse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grpSp>
        <p:nvGrpSpPr>
          <p:cNvPr id="28" name="组 10"/>
          <p:cNvGrpSpPr/>
          <p:nvPr/>
        </p:nvGrpSpPr>
        <p:grpSpPr>
          <a:xfrm>
            <a:off x="2509010" y="3037867"/>
            <a:ext cx="1271086" cy="1216676"/>
            <a:chOff x="886374" y="3468246"/>
            <a:chExt cx="1386548" cy="1327196"/>
          </a:xfrm>
        </p:grpSpPr>
        <p:sp>
          <p:nvSpPr>
            <p:cNvPr id="29" name="椭圆 11"/>
            <p:cNvSpPr/>
            <p:nvPr/>
          </p:nvSpPr>
          <p:spPr>
            <a:xfrm>
              <a:off x="886374" y="3468246"/>
              <a:ext cx="1327196" cy="1327196"/>
            </a:xfrm>
            <a:prstGeom prst="ellipse">
              <a:avLst/>
            </a:prstGeom>
            <a:solidFill>
              <a:srgbClr val="2046CD">
                <a:alpha val="9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矩形 12"/>
            <p:cNvSpPr/>
            <p:nvPr/>
          </p:nvSpPr>
          <p:spPr>
            <a:xfrm>
              <a:off x="896412" y="3672534"/>
              <a:ext cx="1376510" cy="7856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人均面积</a:t>
              </a:r>
              <a:endParaRPr lang="zh-CN" altLang="en-US" sz="15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1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全省第一</a:t>
              </a:r>
              <a:endParaRPr lang="en-US" altLang="zh-CN" sz="2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1" name="文本框 8"/>
          <p:cNvSpPr txBox="1"/>
          <p:nvPr/>
        </p:nvSpPr>
        <p:spPr>
          <a:xfrm>
            <a:off x="3102610" y="5716270"/>
            <a:ext cx="8877935" cy="529590"/>
          </a:xfrm>
          <a:prstGeom prst="rect">
            <a:avLst/>
          </a:prstGeom>
          <a:noFill/>
        </p:spPr>
        <p:txBody>
          <a:bodyPr wrap="square" lIns="121909" tIns="60954" rIns="121909" bIns="60954" rtlCol="0" anchor="t">
            <a:spAutoFit/>
          </a:bodyPr>
          <a:lstStyle/>
          <a:p>
            <a:pPr algn="l" fontAlgn="auto">
              <a:lnSpc>
                <a:spcPct val="140000"/>
              </a:lnSpc>
            </a:pPr>
            <a:r>
              <a:rPr lang="en-US" altLang="zh-CN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</a:rPr>
              <a:t>2019</a:t>
            </a:r>
            <a:r>
              <a:rPr lang="zh-CN" altLang="en-US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</a:rPr>
              <a:t>中国最具青睐会奖强区；</a:t>
            </a:r>
            <a:r>
              <a:rPr lang="zh-CN" altLang="en-US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2014年世界青奥会、2013年亚洲青运会举办地</a:t>
            </a:r>
            <a:endParaRPr lang="zh-CN" altLang="en-US" dirty="0">
              <a:solidFill>
                <a:srgbClr val="D7E7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光效 2副本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837" y="6155347"/>
            <a:ext cx="5749544" cy="418429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1379605" y="125473"/>
            <a:ext cx="1690370" cy="412750"/>
          </a:xfrm>
          <a:prstGeom prst="rect">
            <a:avLst/>
          </a:prstGeom>
        </p:spPr>
        <p:txBody>
          <a:bodyPr wrap="none" lIns="121909" tIns="60954" rIns="121909" bIns="60954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文体资源汇集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5900" y="0"/>
            <a:ext cx="107061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5384" y="4111752"/>
            <a:ext cx="11786870" cy="1175385"/>
          </a:xfrm>
          <a:custGeom>
            <a:avLst/>
            <a:gdLst/>
            <a:ahLst/>
            <a:cxnLst/>
            <a:rect l="l" t="t" r="r" b="b"/>
            <a:pathLst>
              <a:path w="11786870" h="1175385">
                <a:moveTo>
                  <a:pt x="11786616" y="0"/>
                </a:moveTo>
                <a:lnTo>
                  <a:pt x="1402207" y="0"/>
                </a:lnTo>
                <a:lnTo>
                  <a:pt x="0" y="1175004"/>
                </a:lnTo>
                <a:lnTo>
                  <a:pt x="11786616" y="1175004"/>
                </a:lnTo>
                <a:lnTo>
                  <a:pt x="11786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34330" y="4387215"/>
            <a:ext cx="3974465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产业高地</a:t>
            </a:r>
            <a:r>
              <a:rPr lang="en-US"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建功高新</a:t>
            </a:r>
            <a:endParaRPr sz="3200" b="1" dirty="0">
              <a:solidFill>
                <a:srgbClr val="001F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endParaRPr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662159" y="3851147"/>
            <a:ext cx="1835150" cy="1835150"/>
          </a:xfrm>
          <a:custGeom>
            <a:avLst/>
            <a:gdLst/>
            <a:ahLst/>
            <a:cxnLst/>
            <a:rect l="l" t="t" r="r" b="b"/>
            <a:pathLst>
              <a:path w="1835150" h="1835150">
                <a:moveTo>
                  <a:pt x="0" y="1834895"/>
                </a:moveTo>
                <a:lnTo>
                  <a:pt x="1834896" y="1834895"/>
                </a:lnTo>
                <a:lnTo>
                  <a:pt x="1834896" y="0"/>
                </a:lnTo>
                <a:lnTo>
                  <a:pt x="0" y="0"/>
                </a:lnTo>
                <a:lnTo>
                  <a:pt x="0" y="1834895"/>
                </a:lnTo>
                <a:close/>
              </a:path>
            </a:pathLst>
          </a:custGeom>
          <a:solidFill>
            <a:srgbClr val="001F5F">
              <a:alpha val="88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5521960" cy="6858000"/>
          </a:xfrm>
          <a:custGeom>
            <a:avLst/>
            <a:gdLst/>
            <a:ahLst/>
            <a:cxnLst/>
            <a:rect l="l" t="t" r="r" b="b"/>
            <a:pathLst>
              <a:path w="5521960" h="6858000">
                <a:moveTo>
                  <a:pt x="5521452" y="0"/>
                </a:moveTo>
                <a:lnTo>
                  <a:pt x="0" y="0"/>
                </a:lnTo>
                <a:lnTo>
                  <a:pt x="0" y="6857996"/>
                </a:lnTo>
                <a:lnTo>
                  <a:pt x="1599565" y="6857996"/>
                </a:lnTo>
                <a:lnTo>
                  <a:pt x="1599565" y="6833796"/>
                </a:lnTo>
                <a:lnTo>
                  <a:pt x="5521452" y="0"/>
                </a:lnTo>
                <a:close/>
              </a:path>
            </a:pathLst>
          </a:custGeom>
          <a:solidFill>
            <a:srgbClr val="1440B3"/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2272" y="5861303"/>
            <a:ext cx="576580" cy="996950"/>
          </a:xfrm>
          <a:custGeom>
            <a:avLst/>
            <a:gdLst/>
            <a:ahLst/>
            <a:cxnLst/>
            <a:rect l="l" t="t" r="r" b="b"/>
            <a:pathLst>
              <a:path w="576580" h="996950">
                <a:moveTo>
                  <a:pt x="576262" y="0"/>
                </a:moveTo>
                <a:lnTo>
                  <a:pt x="147" y="996693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62000" y="5670803"/>
            <a:ext cx="466725" cy="809625"/>
          </a:xfrm>
          <a:custGeom>
            <a:avLst/>
            <a:gdLst/>
            <a:ahLst/>
            <a:cxnLst/>
            <a:rect l="l" t="t" r="r" b="b"/>
            <a:pathLst>
              <a:path w="466725" h="809625">
                <a:moveTo>
                  <a:pt x="466725" y="0"/>
                </a:moveTo>
                <a:lnTo>
                  <a:pt x="0" y="809625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03064" y="0"/>
            <a:ext cx="319405" cy="552450"/>
          </a:xfrm>
          <a:custGeom>
            <a:avLst/>
            <a:gdLst/>
            <a:ahLst/>
            <a:cxnLst/>
            <a:rect l="l" t="t" r="r" b="b"/>
            <a:pathLst>
              <a:path w="319404" h="552450">
                <a:moveTo>
                  <a:pt x="319024" y="0"/>
                </a:moveTo>
                <a:lnTo>
                  <a:pt x="0" y="55245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40407" y="0"/>
            <a:ext cx="3951604" cy="6858000"/>
          </a:xfrm>
          <a:custGeom>
            <a:avLst/>
            <a:gdLst/>
            <a:ahLst/>
            <a:cxnLst/>
            <a:rect l="l" t="t" r="r" b="b"/>
            <a:pathLst>
              <a:path w="3951604" h="6858000">
                <a:moveTo>
                  <a:pt x="3951351" y="0"/>
                </a:moveTo>
                <a:lnTo>
                  <a:pt x="0" y="6857998"/>
                </a:lnTo>
              </a:path>
            </a:pathLst>
          </a:custGeom>
          <a:ln w="12191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84120" y="4006596"/>
            <a:ext cx="995680" cy="1403985"/>
          </a:xfrm>
          <a:custGeom>
            <a:avLst/>
            <a:gdLst/>
            <a:ahLst/>
            <a:cxnLst/>
            <a:rect l="l" t="t" r="r" b="b"/>
            <a:pathLst>
              <a:path w="995679" h="1403985">
                <a:moveTo>
                  <a:pt x="995171" y="0"/>
                </a:moveTo>
                <a:lnTo>
                  <a:pt x="806195" y="0"/>
                </a:lnTo>
                <a:lnTo>
                  <a:pt x="0" y="1403603"/>
                </a:lnTo>
                <a:lnTo>
                  <a:pt x="188975" y="1403603"/>
                </a:lnTo>
                <a:lnTo>
                  <a:pt x="995171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0"/>
            <a:ext cx="2620010" cy="4565015"/>
          </a:xfrm>
          <a:custGeom>
            <a:avLst/>
            <a:gdLst/>
            <a:ahLst/>
            <a:cxnLst/>
            <a:rect l="l" t="t" r="r" b="b"/>
            <a:pathLst>
              <a:path w="2620010" h="4565015">
                <a:moveTo>
                  <a:pt x="2619778" y="0"/>
                </a:moveTo>
                <a:lnTo>
                  <a:pt x="0" y="0"/>
                </a:lnTo>
                <a:lnTo>
                  <a:pt x="0" y="4564841"/>
                </a:lnTo>
                <a:lnTo>
                  <a:pt x="2619778" y="0"/>
                </a:lnTo>
                <a:close/>
              </a:path>
            </a:pathLst>
          </a:custGeom>
          <a:solidFill>
            <a:srgbClr val="222366">
              <a:alpha val="65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0650" y="3689276"/>
            <a:ext cx="1597025" cy="193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635"/>
              </a:lnSpc>
            </a:pPr>
            <a:r>
              <a:rPr sz="15000" dirty="0">
                <a:solidFill>
                  <a:srgbClr val="FFFFFF"/>
                </a:solidFill>
                <a:latin typeface="Agency FB" panose="020B0503020202020204"/>
                <a:cs typeface="Agency FB" panose="020B0503020202020204"/>
              </a:rPr>
              <a:t>02</a:t>
            </a:r>
            <a:endParaRPr sz="15000">
              <a:latin typeface="Agency FB" panose="020B0503020202020204"/>
              <a:cs typeface="Agency FB" panose="020B05030202020202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4767071"/>
            <a:ext cx="2776728" cy="2090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1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53" y="162563"/>
            <a:ext cx="1428601" cy="502380"/>
          </a:xfrm>
          <a:prstGeom prst="rect">
            <a:avLst/>
          </a:prstGeom>
        </p:spPr>
      </p:pic>
    </p:spTree>
  </p:cSld>
  <p:clrMapOvr>
    <a:masterClrMapping/>
  </p:clrMapOvr>
  <p:transition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9805"/>
            <a:ext cx="3634105" cy="579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6" y="3855462"/>
            <a:ext cx="8557925" cy="28977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3699510" y="815975"/>
            <a:ext cx="8369300" cy="2757170"/>
          </a:xfrm>
          <a:prstGeom prst="rect">
            <a:avLst/>
          </a:prstGeom>
        </p:spPr>
        <p:txBody>
          <a:bodyPr wrap="square" lIns="91434" tIns="45718" rIns="91434" bIns="45718">
            <a:spAutoFit/>
          </a:bodyPr>
          <a:lstStyle/>
          <a:p>
            <a:pPr marL="285750" indent="-285750" algn="just" fontAlgn="auto">
              <a:lnSpc>
                <a:spcPts val="26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南京建邺高新技术产业开发区是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2017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月按照市委、市政府“两落地、一融合”总体要求组建，由</a:t>
            </a:r>
            <a:r>
              <a:rPr lang="zh-CN" altLang="en-US" sz="16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新城科技园、中央商务区、江东商贸区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三个片区组成，</a:t>
            </a: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2021年1月正式被省政府批准筹建为省级高新区，总规划面积8.32平方公里。</a:t>
            </a:r>
            <a:endParaRPr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just" fontAlgn="auto">
              <a:lnSpc>
                <a:spcPts val="26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围绕建设特色鲜明的都市型省级高新园区目标，以功能定位引领产业布局，以空间联动促进功能提升，打造全国知名的“</a:t>
            </a:r>
            <a:r>
              <a:rPr lang="zh-CN" altLang="en-US" sz="16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一城一中心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”产业名片，构建以</a:t>
            </a:r>
            <a:r>
              <a:rPr lang="zh-CN" altLang="en-US" sz="16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数字科技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zh-CN" altLang="en-US" sz="16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现代金融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为主导，以检验检测、设计咨询、商贸零售、高端商务、现代建筑、都市工业为特色的“1+1+N”现代产业体系，创建“</a:t>
            </a:r>
            <a:r>
              <a:rPr lang="zh-CN" altLang="en-US" sz="16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全省高新园区去行政化改革先行示范区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”、“</a:t>
            </a:r>
            <a:r>
              <a:rPr lang="zh-CN" altLang="en-US" sz="16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东部重要金融中心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”核心集聚区、高质量发展一流高新技术开发区。</a:t>
            </a:r>
            <a:endParaRPr lang="zh-CN" altLang="en-US" sz="1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7" y="72394"/>
            <a:ext cx="1285252" cy="45196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500403" y="219212"/>
            <a:ext cx="219900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p>
            <a:pPr marL="12700">
              <a:lnSpc>
                <a:spcPct val="100000"/>
              </a:lnSpc>
            </a:pPr>
            <a:r>
              <a:rPr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产业高地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建功高新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19" y="93346"/>
            <a:ext cx="1285252" cy="45196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45570" y="1111712"/>
            <a:ext cx="10677635" cy="1757045"/>
          </a:xfrm>
          <a:prstGeom prst="rect">
            <a:avLst/>
          </a:prstGeom>
        </p:spPr>
        <p:txBody>
          <a:bodyPr wrap="square" lIns="91434" tIns="45718" rIns="91434" bIns="45718">
            <a:spAutoFit/>
          </a:bodyPr>
          <a:lstStyle/>
          <a:p>
            <a:pPr marL="285750" indent="-285750" algn="just" fontAlgn="auto">
              <a:lnSpc>
                <a:spcPts val="2600"/>
              </a:lnSpc>
              <a:buFont typeface="Wingdings" panose="05000000000000000000" charset="0"/>
              <a:buChar char=""/>
            </a:pPr>
            <a:r>
              <a:rPr lang="zh-CN" altLang="zh-CN" sz="1800" spc="8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目前拥有</a:t>
            </a:r>
            <a:r>
              <a:rPr lang="en-US" altLang="zh-CN" sz="1800" spc="80" dirty="0">
                <a:solidFill>
                  <a:srgbClr val="E3CE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zh-CN" sz="1800" spc="8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个国家级特色产业园、</a:t>
            </a:r>
            <a:r>
              <a:rPr lang="en-US" altLang="zh-CN" sz="1800" spc="80" dirty="0">
                <a:solidFill>
                  <a:srgbClr val="E3CE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zh-CN" sz="1800" spc="8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个省级特色产业园，是南京市创新发展的重要板块，也是南京创新名城展示区的重要承载区域。</a:t>
            </a:r>
            <a:endParaRPr lang="zh-CN" altLang="zh-CN" sz="1800" spc="8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algn="just" fontAlgn="auto">
              <a:lnSpc>
                <a:spcPts val="2600"/>
              </a:lnSpc>
              <a:buFont typeface="Wingdings" panose="05000000000000000000" charset="0"/>
              <a:buChar char=""/>
            </a:pP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2019年成为全市15个高新区中唯一获得</a:t>
            </a:r>
            <a:r>
              <a:rPr lang="zh-CN" altLang="en-US" sz="1800" kern="0" dirty="0">
                <a:solidFill>
                  <a:srgbClr val="E1C467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市科技创新突破奖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的单位，并在全市年度高质量发展大会上获得表彰。</a:t>
            </a:r>
            <a:endParaRPr lang="zh-CN" altLang="zh-CN" sz="1800" spc="8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just" fontAlgn="auto">
              <a:lnSpc>
                <a:spcPts val="2600"/>
              </a:lnSpc>
              <a:buFont typeface="Wingdings" panose="05000000000000000000" charset="0"/>
              <a:buNone/>
            </a:pPr>
            <a:endParaRPr sz="1800" spc="8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953895" y="3074670"/>
            <a:ext cx="8349864" cy="3687445"/>
            <a:chOff x="1281171" y="2680474"/>
            <a:chExt cx="9313494" cy="4356119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171" y="2681188"/>
              <a:ext cx="2715006" cy="2056823"/>
            </a:xfrm>
            <a:prstGeom prst="rect">
              <a:avLst/>
            </a:prstGeom>
            <a:ln w="88900" cap="sq" cmpd="thickThin">
              <a:solidFill>
                <a:srgbClr val="E1C467"/>
              </a:solidFill>
              <a:prstDash val="solid"/>
              <a:miter lim="800000"/>
              <a:headEnd/>
              <a:tailEnd/>
            </a:ln>
            <a:effectLst>
              <a:innerShdw blurRad="76200">
                <a:srgbClr val="000000"/>
              </a:innerShdw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037" y="2681159"/>
              <a:ext cx="2715006" cy="2056823"/>
            </a:xfrm>
            <a:prstGeom prst="rect">
              <a:avLst/>
            </a:prstGeom>
            <a:ln w="88900" cap="sq" cmpd="thickThin">
              <a:solidFill>
                <a:srgbClr val="E1C467"/>
              </a:solidFill>
              <a:prstDash val="solid"/>
              <a:miter lim="800000"/>
              <a:headEnd/>
              <a:tailEnd/>
            </a:ln>
            <a:effectLst>
              <a:innerShdw blurRad="76200">
                <a:srgbClr val="000000"/>
              </a:innerShdw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9659" y="4949257"/>
              <a:ext cx="2715006" cy="2056823"/>
            </a:xfrm>
            <a:prstGeom prst="rect">
              <a:avLst/>
            </a:prstGeom>
            <a:ln w="88900" cap="sq" cmpd="thickThin">
              <a:solidFill>
                <a:srgbClr val="E1C467"/>
              </a:solidFill>
              <a:prstDash val="solid"/>
              <a:miter lim="800000"/>
              <a:headEnd/>
              <a:tailEnd/>
            </a:ln>
            <a:effectLst>
              <a:innerShdw blurRad="76200">
                <a:srgbClr val="000000"/>
              </a:innerShdw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329" y="4979488"/>
              <a:ext cx="2715006" cy="2056823"/>
            </a:xfrm>
            <a:prstGeom prst="rect">
              <a:avLst/>
            </a:prstGeom>
            <a:ln w="88900" cap="sq" cmpd="thickThin">
              <a:solidFill>
                <a:srgbClr val="E1C467"/>
              </a:solidFill>
              <a:prstDash val="solid"/>
              <a:miter lim="800000"/>
              <a:headEnd/>
              <a:tailEnd/>
            </a:ln>
            <a:effectLst>
              <a:innerShdw blurRad="76200">
                <a:srgbClr val="000000"/>
              </a:innerShdw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9381" y="2680474"/>
              <a:ext cx="2715006" cy="2056823"/>
            </a:xfrm>
            <a:prstGeom prst="rect">
              <a:avLst/>
            </a:prstGeom>
            <a:ln w="88900" cap="sq" cmpd="thickThin">
              <a:solidFill>
                <a:srgbClr val="E1C467"/>
              </a:solidFill>
              <a:prstDash val="solid"/>
              <a:miter lim="800000"/>
              <a:headEnd/>
              <a:tailEnd/>
            </a:ln>
            <a:effectLst>
              <a:innerShdw blurRad="76200">
                <a:srgbClr val="000000"/>
              </a:innerShdw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84" y="4979770"/>
              <a:ext cx="2715006" cy="2056823"/>
            </a:xfrm>
            <a:prstGeom prst="rect">
              <a:avLst/>
            </a:prstGeom>
            <a:ln w="88900" cap="sq" cmpd="thickThin">
              <a:solidFill>
                <a:srgbClr val="E1C467"/>
              </a:solidFill>
              <a:prstDash val="solid"/>
              <a:miter lim="800000"/>
              <a:headEnd/>
              <a:tailEnd/>
            </a:ln>
            <a:effectLst>
              <a:innerShdw blurRad="76200">
                <a:srgbClr val="000000"/>
              </a:innerShdw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1447759" y="3364169"/>
              <a:ext cx="2383255" cy="689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南京国家广告</a:t>
              </a:r>
              <a:endParaRPr lang="zh-CN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产业园</a:t>
              </a:r>
              <a:endParaRPr lang="zh-CN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658265" y="3408119"/>
              <a:ext cx="2472617" cy="689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国家电子商务</a:t>
              </a:r>
              <a:endParaRPr lang="zh-CN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示范基地</a:t>
              </a:r>
              <a:endParaRPr lang="zh-CN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041027" y="3363860"/>
              <a:ext cx="2416662" cy="689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国家火炬计划移动互联特色产业基地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535445" y="5690825"/>
              <a:ext cx="2460576" cy="398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中国（南京）游戏谷</a:t>
              </a:r>
              <a:endParaRPr lang="zh-CN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887041" y="5708078"/>
              <a:ext cx="2169472" cy="398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国家版权示范基地</a:t>
              </a:r>
              <a:endParaRPr lang="zh-CN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120354" y="5545296"/>
              <a:ext cx="2258715" cy="689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国家检验检测高技术服务业集聚区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cxnSp>
        <p:nvCxnSpPr>
          <p:cNvPr id="2" name="直线连接符 14"/>
          <p:cNvCxnSpPr/>
          <p:nvPr/>
        </p:nvCxnSpPr>
        <p:spPr>
          <a:xfrm flipH="1">
            <a:off x="0" y="743642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bject 13"/>
          <p:cNvSpPr txBox="1"/>
          <p:nvPr/>
        </p:nvSpPr>
        <p:spPr>
          <a:xfrm>
            <a:off x="1500403" y="219212"/>
            <a:ext cx="219900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p>
            <a:pPr marL="12700">
              <a:lnSpc>
                <a:spcPct val="100000"/>
              </a:lnSpc>
            </a:pPr>
            <a:r>
              <a:rPr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产业高地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建功高新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>
        <p:fade/>
      </p:transition>
    </mc:Choice>
    <mc:Fallback>
      <p:transition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714494" cy="685799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4479290" cy="6858000"/>
          </a:xfrm>
          <a:custGeom>
            <a:avLst/>
            <a:gdLst/>
            <a:ahLst/>
            <a:cxnLst/>
            <a:rect l="l" t="t" r="r" b="b"/>
            <a:pathLst>
              <a:path w="4479290" h="6858000">
                <a:moveTo>
                  <a:pt x="4479036" y="6857998"/>
                </a:moveTo>
                <a:lnTo>
                  <a:pt x="4479036" y="0"/>
                </a:lnTo>
                <a:lnTo>
                  <a:pt x="0" y="0"/>
                </a:lnTo>
                <a:lnTo>
                  <a:pt x="0" y="6857998"/>
                </a:lnTo>
                <a:lnTo>
                  <a:pt x="4479036" y="6857998"/>
                </a:lnTo>
                <a:close/>
              </a:path>
            </a:pathLst>
          </a:custGeom>
          <a:solidFill>
            <a:srgbClr val="022082"/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11426" y="144790"/>
            <a:ext cx="11431016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重点产业项目密集落地</a:t>
            </a:r>
            <a:endParaRPr sz="2000" kern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1365" y="1539240"/>
            <a:ext cx="3172460" cy="3323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48895" indent="-28575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18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瞄准</a:t>
            </a:r>
            <a:r>
              <a:rPr lang="zh-CN" altLang="en-US" sz="1800" spc="22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“金融+科技服务业+新一代未来产业”</a:t>
            </a:r>
            <a:r>
              <a:rPr lang="zh-CN" altLang="en-US" sz="18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主导产业，打造头部总部企业“强磁场”。目前全国互联网企业</a:t>
            </a:r>
            <a:r>
              <a:rPr lang="zh-CN" altLang="en-US" sz="1800" spc="22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前10强</a:t>
            </a:r>
            <a:r>
              <a:rPr lang="zh-CN" altLang="en-US" sz="18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已有</a:t>
            </a:r>
            <a:r>
              <a:rPr lang="zh-CN" altLang="en-US" sz="1800" spc="22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8家</a:t>
            </a:r>
            <a:r>
              <a:rPr lang="zh-CN" altLang="en-US" sz="1800" spc="22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（包括阿里巴巴、小米、58等）都在建邺设立了区域总部。</a:t>
            </a:r>
            <a:endParaRPr lang="zh-CN" altLang="en-US" sz="1800" spc="22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61203" y="1403603"/>
            <a:ext cx="1991868" cy="716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" name="object 7"/>
          <p:cNvSpPr/>
          <p:nvPr/>
        </p:nvSpPr>
        <p:spPr>
          <a:xfrm>
            <a:off x="7278623" y="1403603"/>
            <a:ext cx="1892807" cy="716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" name="object 8"/>
          <p:cNvSpPr/>
          <p:nvPr/>
        </p:nvSpPr>
        <p:spPr>
          <a:xfrm>
            <a:off x="7278623" y="3436620"/>
            <a:ext cx="1892807" cy="716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object 9"/>
          <p:cNvSpPr/>
          <p:nvPr/>
        </p:nvSpPr>
        <p:spPr>
          <a:xfrm>
            <a:off x="5061203" y="4471415"/>
            <a:ext cx="1978152" cy="71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0" name="object 10"/>
          <p:cNvSpPr/>
          <p:nvPr/>
        </p:nvSpPr>
        <p:spPr>
          <a:xfrm>
            <a:off x="9393935" y="2436876"/>
            <a:ext cx="1976627" cy="7010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object 11"/>
          <p:cNvSpPr/>
          <p:nvPr/>
        </p:nvSpPr>
        <p:spPr>
          <a:xfrm>
            <a:off x="5061203" y="2426207"/>
            <a:ext cx="1991868" cy="7117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object 12"/>
          <p:cNvSpPr/>
          <p:nvPr/>
        </p:nvSpPr>
        <p:spPr>
          <a:xfrm>
            <a:off x="9393935" y="3433571"/>
            <a:ext cx="1976627" cy="7193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object 13"/>
          <p:cNvSpPr/>
          <p:nvPr/>
        </p:nvSpPr>
        <p:spPr>
          <a:xfrm>
            <a:off x="7278623" y="4471415"/>
            <a:ext cx="1892807" cy="7193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4" name="object 14"/>
          <p:cNvSpPr/>
          <p:nvPr/>
        </p:nvSpPr>
        <p:spPr>
          <a:xfrm>
            <a:off x="9393935" y="1403603"/>
            <a:ext cx="1991868" cy="7193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5" name="object 15"/>
          <p:cNvSpPr/>
          <p:nvPr/>
        </p:nvSpPr>
        <p:spPr>
          <a:xfrm>
            <a:off x="9393935" y="4471415"/>
            <a:ext cx="1991868" cy="7239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6" name="object 16"/>
          <p:cNvSpPr/>
          <p:nvPr/>
        </p:nvSpPr>
        <p:spPr>
          <a:xfrm>
            <a:off x="7278623" y="2414016"/>
            <a:ext cx="1892807" cy="7239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object 17"/>
          <p:cNvSpPr/>
          <p:nvPr/>
        </p:nvSpPr>
        <p:spPr>
          <a:xfrm>
            <a:off x="5061203" y="3436620"/>
            <a:ext cx="1978152" cy="7238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547" y="72394"/>
            <a:ext cx="1285252" cy="451969"/>
          </a:xfrm>
          <a:prstGeom prst="rect">
            <a:avLst/>
          </a:prstGeom>
        </p:spPr>
      </p:pic>
      <p:cxnSp>
        <p:nvCxnSpPr>
          <p:cNvPr id="20" name="直线连接符 14"/>
          <p:cNvCxnSpPr/>
          <p:nvPr/>
        </p:nvCxnSpPr>
        <p:spPr>
          <a:xfrm flipH="1">
            <a:off x="0" y="743642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47" y="85729"/>
            <a:ext cx="1285252" cy="45196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43953" y="779267"/>
            <a:ext cx="11633747" cy="3403600"/>
          </a:xfrm>
          <a:prstGeom prst="rect">
            <a:avLst/>
          </a:prstGeom>
        </p:spPr>
        <p:txBody>
          <a:bodyPr wrap="square" lIns="121909" tIns="60954" rIns="121909" bIns="60954">
            <a:spAutoFit/>
          </a:bodyPr>
          <a:lstStyle/>
          <a:p>
            <a:pPr marL="342900" indent="-342900" fontAlgn="auto">
              <a:lnSpc>
                <a:spcPts val="3200"/>
              </a:lnSpc>
              <a:buFont typeface="Wingdings" panose="05000000000000000000" charset="0"/>
              <a:buChar char=""/>
            </a:pP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已建成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国家级重点实验室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个，省级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重点实验室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个，院士工作站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个，省级以上工程技术研究中心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个、企业技术中心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个、工程研究中心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个，省级以上检验检测机构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个。拥有省级以上科技企业孵化器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个、众创空间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个。</a:t>
            </a:r>
            <a:endParaRPr lang="zh-CN" altLang="zh-CN" sz="1800" kern="0" dirty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fontAlgn="auto">
              <a:lnSpc>
                <a:spcPts val="3200"/>
              </a:lnSpc>
              <a:buFont typeface="Wingdings" panose="05000000000000000000" charset="0"/>
              <a:buChar char=""/>
            </a:pP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2020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，高技术服务业营业收入超</a:t>
            </a:r>
            <a:r>
              <a:rPr lang="en-US" altLang="zh-CN" sz="1800" kern="0" dirty="0" smtClean="0">
                <a:solidFill>
                  <a:srgbClr val="E1C467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387</a:t>
            </a:r>
            <a:r>
              <a:rPr lang="zh-CN" altLang="zh-CN" sz="1800" kern="0" dirty="0">
                <a:solidFill>
                  <a:srgbClr val="E1C467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亿元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，营收规模连续两年在全市</a:t>
            </a:r>
            <a:r>
              <a:rPr lang="en-US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个高新园区排名</a:t>
            </a:r>
            <a:r>
              <a:rPr lang="zh-CN" altLang="zh-CN" sz="1800" kern="0" dirty="0" smtClean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第二；</a:t>
            </a:r>
            <a:r>
              <a:rPr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实现净增</a:t>
            </a:r>
            <a:r>
              <a:rPr sz="1800" kern="0" dirty="0">
                <a:solidFill>
                  <a:srgbClr val="E1C467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高企120家</a:t>
            </a:r>
            <a:r>
              <a:rPr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；通过</a:t>
            </a:r>
            <a:r>
              <a:rPr sz="1800" kern="0" dirty="0">
                <a:solidFill>
                  <a:srgbClr val="E1C467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市级备案新研</a:t>
            </a:r>
            <a:r>
              <a:rPr lang="zh-CN" sz="1800" kern="0" dirty="0">
                <a:solidFill>
                  <a:srgbClr val="E1C467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机构</a:t>
            </a:r>
            <a:r>
              <a:rPr sz="1800" kern="0" dirty="0">
                <a:solidFill>
                  <a:srgbClr val="E1C467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7家</a:t>
            </a:r>
            <a:r>
              <a:rPr lang="zh-CN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位居主城区第一；双创人才工作实现新突破，全年共有3人成功入选国家重点人才工程专家（全市第一）、7人入选市科技顶尖专家（主城区第一）、13人入选创新型企业家（主城区第一）、22人入选市级高层次创业人才（创历史新高）。</a:t>
            </a:r>
            <a:endParaRPr sz="1800" kern="0" dirty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fontAlgn="auto">
              <a:lnSpc>
                <a:spcPts val="3200"/>
              </a:lnSpc>
              <a:buFont typeface="Wingdings" panose="05000000000000000000" charset="0"/>
              <a:buChar char=""/>
            </a:pPr>
            <a:endParaRPr lang="zh-CN" altLang="en-US" sz="1800" kern="0" dirty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85" y="3978910"/>
            <a:ext cx="3764915" cy="2387600"/>
          </a:xfrm>
          <a:prstGeom prst="rect">
            <a:avLst/>
          </a:prstGeom>
          <a:ln w="88900" cap="sq" cmpd="thickThin">
            <a:solidFill>
              <a:srgbClr val="E1C467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2" name="Picture 2" descr="https://timgsa.baidu.com/timg?image&amp;quality=80&amp;size=b9999_10000&amp;sec=1596955118870&amp;di=86a9f7f06fe2a167fa67a5ccfd4c9e2e&amp;imgtype=0&amp;src=http%3A%2F%2Fccicyn.com%2Fupload%2Fimages%2F2017%2F11%2F810314912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73" y="3978685"/>
            <a:ext cx="3695697" cy="2358956"/>
          </a:xfrm>
          <a:prstGeom prst="rect">
            <a:avLst/>
          </a:prstGeom>
          <a:ln w="88900" cap="sq" cmpd="thickThin">
            <a:solidFill>
              <a:srgbClr val="E1C467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s2.bdstatic.com/70cFvnSh_Q1YnxGkpoWK1HF6hhy/it/u=1609248750,3833101452&amp;fm=26&amp;gp=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2" y="3978682"/>
            <a:ext cx="3586301" cy="2388477"/>
          </a:xfrm>
          <a:prstGeom prst="rect">
            <a:avLst/>
          </a:prstGeom>
          <a:ln w="88900" cap="sq" cmpd="thickThin">
            <a:solidFill>
              <a:srgbClr val="E1C467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370801" y="152977"/>
            <a:ext cx="2117090" cy="382270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lvl="0" algn="l"/>
            <a:r>
              <a:rPr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科创要素加快集聚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31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70965" y="133985"/>
            <a:ext cx="4189095" cy="382270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发力新金融和资本市场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47" y="85729"/>
            <a:ext cx="1285252" cy="451969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409575" y="863600"/>
            <a:ext cx="10908030" cy="2992755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marL="342900" indent="-342900" algn="just" defTabSz="609600" fontAlgn="auto">
              <a:lnSpc>
                <a:spcPts val="2800"/>
              </a:lnSpc>
              <a:buFont typeface="Wingdings" panose="05000000000000000000" charset="0"/>
              <a:buChar char=""/>
            </a:pPr>
            <a:r>
              <a:rPr lang="zh-CN" altLang="en-US" sz="1800" spc="8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加快建设</a:t>
            </a:r>
            <a:r>
              <a:rPr lang="zh-CN" altLang="en-US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东部重要金融中心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，集聚金融类机构超过</a:t>
            </a:r>
            <a:r>
              <a:rPr lang="en-US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lang="zh-CN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，各类股权投资机构超</a:t>
            </a:r>
            <a:r>
              <a:rPr lang="en-US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400家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注册基金规模超</a:t>
            </a:r>
            <a:r>
              <a:rPr lang="en-US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2800亿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zh-CN" sz="1800" spc="8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 defTabSz="609600" fontAlgn="auto">
              <a:lnSpc>
                <a:spcPts val="2800"/>
              </a:lnSpc>
              <a:buFont typeface="Wingdings" panose="05000000000000000000" charset="0"/>
              <a:buChar char=""/>
            </a:pP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打造华东地区最具特色的股权投资基金街区，建成南京首个基金街区—金鱼嘴基金街区，备案基金管理机构和管理基金规模均居</a:t>
            </a:r>
            <a:r>
              <a:rPr lang="en-US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全市第一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，通过配资、直投、跟投方式撬动社会资本，累计投资全国科创企业超</a:t>
            </a:r>
            <a:r>
              <a:rPr lang="en-US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4000家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入选清科发布的</a:t>
            </a:r>
            <a:r>
              <a:rPr lang="zh-CN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“全国热门基金小镇TOP10”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名单。</a:t>
            </a:r>
            <a:endParaRPr lang="zh-CN" altLang="zh-CN" sz="1800" spc="8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 defTabSz="609600" fontAlgn="auto">
              <a:lnSpc>
                <a:spcPts val="2800"/>
              </a:lnSpc>
              <a:buFont typeface="Wingdings" panose="05000000000000000000" charset="0"/>
              <a:buChar char=""/>
            </a:pP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以“每日金鱼嘴、创投汇活水”为主题，启动</a:t>
            </a:r>
            <a:r>
              <a:rPr lang="en-US" altLang="zh-CN" sz="1800" spc="8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“金鱼嘴每日路演”</a:t>
            </a:r>
            <a:r>
              <a:rPr lang="zh-CN" altLang="zh-CN" sz="1800" spc="8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活动，为找项目的创投机构和找投资的成长型企业，搭建一站式资本要素撮合平台。由中基协作为指导单位，5月份开始启动推广机构日活动、主品牌和子品牌系列活动，全年约200场。</a:t>
            </a:r>
            <a:endParaRPr lang="zh-CN" altLang="zh-CN" sz="1800" spc="8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2" name="图片 41" descr="江苏银行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8" b="9818"/>
          <a:stretch>
            <a:fillRect/>
          </a:stretch>
        </p:blipFill>
        <p:spPr>
          <a:xfrm>
            <a:off x="1379250" y="4113221"/>
            <a:ext cx="1767169" cy="550031"/>
          </a:xfrm>
          <a:prstGeom prst="rect">
            <a:avLst/>
          </a:prstGeom>
        </p:spPr>
      </p:pic>
      <p:pic>
        <p:nvPicPr>
          <p:cNvPr id="43" name="图片 42" descr="苏宁银行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>
            <a:fillRect/>
          </a:stretch>
        </p:blipFill>
        <p:spPr>
          <a:xfrm>
            <a:off x="1379883" y="5318678"/>
            <a:ext cx="1775488" cy="580464"/>
          </a:xfrm>
          <a:prstGeom prst="rect">
            <a:avLst/>
          </a:prstGeom>
        </p:spPr>
      </p:pic>
      <p:pic>
        <p:nvPicPr>
          <p:cNvPr id="44" name="图片 43" descr="南京银行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1" b="8826"/>
          <a:stretch>
            <a:fillRect/>
          </a:stretch>
        </p:blipFill>
        <p:spPr>
          <a:xfrm>
            <a:off x="1379450" y="4711085"/>
            <a:ext cx="1775861" cy="543883"/>
          </a:xfrm>
          <a:prstGeom prst="rect">
            <a:avLst/>
          </a:prstGeom>
        </p:spPr>
      </p:pic>
      <p:pic>
        <p:nvPicPr>
          <p:cNvPr id="46" name="图片 45" descr="华泰证券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1" b="10274"/>
          <a:stretch>
            <a:fillRect/>
          </a:stretch>
        </p:blipFill>
        <p:spPr>
          <a:xfrm>
            <a:off x="3471391" y="4113772"/>
            <a:ext cx="1791291" cy="542644"/>
          </a:xfrm>
          <a:prstGeom prst="rect">
            <a:avLst/>
          </a:prstGeom>
        </p:spPr>
      </p:pic>
      <p:pic>
        <p:nvPicPr>
          <p:cNvPr id="47" name="图片 46" descr="永丰银行.jp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9" b="8519"/>
          <a:stretch>
            <a:fillRect/>
          </a:stretch>
        </p:blipFill>
        <p:spPr>
          <a:xfrm>
            <a:off x="1379248" y="5962423"/>
            <a:ext cx="1775488" cy="543881"/>
          </a:xfrm>
          <a:prstGeom prst="rect">
            <a:avLst/>
          </a:prstGeom>
        </p:spPr>
      </p:pic>
      <p:pic>
        <p:nvPicPr>
          <p:cNvPr id="48" name="图片 47" descr="股权交易中心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94" y="4744641"/>
            <a:ext cx="1791289" cy="476255"/>
          </a:xfrm>
          <a:prstGeom prst="rect">
            <a:avLst/>
          </a:prstGeom>
        </p:spPr>
      </p:pic>
      <p:pic>
        <p:nvPicPr>
          <p:cNvPr id="49" name="图片 48" descr="紫金保险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545" y="5309235"/>
            <a:ext cx="1791335" cy="58166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545" y="5960745"/>
            <a:ext cx="1791335" cy="542925"/>
          </a:xfrm>
          <a:prstGeom prst="rect">
            <a:avLst/>
          </a:prstGeom>
        </p:spPr>
      </p:pic>
      <p:pic>
        <p:nvPicPr>
          <p:cNvPr id="52" name="图片 51" descr="投中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095" y="4113530"/>
            <a:ext cx="1752600" cy="698500"/>
          </a:xfrm>
          <a:prstGeom prst="rect">
            <a:avLst/>
          </a:prstGeom>
        </p:spPr>
      </p:pic>
      <p:pic>
        <p:nvPicPr>
          <p:cNvPr id="53" name="图片 52" descr="屏幕快照 2020-01-11 下午1.27.55.jp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4113530"/>
            <a:ext cx="1752600" cy="1049655"/>
          </a:xfrm>
          <a:prstGeom prst="rect">
            <a:avLst/>
          </a:prstGeom>
        </p:spPr>
      </p:pic>
      <p:pic>
        <p:nvPicPr>
          <p:cNvPr id="54" name="图片 53" descr="普洛斯隐山资本.jp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095" y="4941570"/>
            <a:ext cx="1752600" cy="687070"/>
          </a:xfrm>
          <a:prstGeom prst="rect">
            <a:avLst/>
          </a:prstGeom>
        </p:spPr>
      </p:pic>
      <p:pic>
        <p:nvPicPr>
          <p:cNvPr id="55" name="图片 54" descr="英诺天使基金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455" y="5402580"/>
            <a:ext cx="1744345" cy="1089025"/>
          </a:xfrm>
          <a:prstGeom prst="rect">
            <a:avLst/>
          </a:prstGeom>
        </p:spPr>
      </p:pic>
      <p:cxnSp>
        <p:nvCxnSpPr>
          <p:cNvPr id="56" name="直线连接符 10"/>
          <p:cNvCxnSpPr/>
          <p:nvPr/>
        </p:nvCxnSpPr>
        <p:spPr>
          <a:xfrm>
            <a:off x="6094730" y="4033520"/>
            <a:ext cx="0" cy="2529840"/>
          </a:xfrm>
          <a:prstGeom prst="line">
            <a:avLst/>
          </a:prstGeom>
          <a:ln w="9525" cmpd="sng">
            <a:solidFill>
              <a:srgbClr val="D7E7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直线连接符 10"/>
          <p:cNvCxnSpPr/>
          <p:nvPr/>
        </p:nvCxnSpPr>
        <p:spPr>
          <a:xfrm>
            <a:off x="808355" y="4014470"/>
            <a:ext cx="0" cy="2548890"/>
          </a:xfrm>
          <a:prstGeom prst="line">
            <a:avLst/>
          </a:prstGeom>
          <a:ln w="9525" cmpd="sng">
            <a:solidFill>
              <a:srgbClr val="D7E7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直线连接符 10"/>
          <p:cNvCxnSpPr/>
          <p:nvPr/>
        </p:nvCxnSpPr>
        <p:spPr>
          <a:xfrm>
            <a:off x="11228070" y="4023995"/>
            <a:ext cx="0" cy="2539365"/>
          </a:xfrm>
          <a:prstGeom prst="line">
            <a:avLst/>
          </a:prstGeom>
          <a:ln w="9525" cmpd="sng">
            <a:solidFill>
              <a:srgbClr val="D7E7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9" name="图片 58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095" y="5756910"/>
            <a:ext cx="1752600" cy="734695"/>
          </a:xfrm>
          <a:prstGeom prst="rect">
            <a:avLst/>
          </a:prstGeom>
        </p:spPr>
      </p:pic>
      <p:cxnSp>
        <p:nvCxnSpPr>
          <p:cNvPr id="31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039" y="13715"/>
            <a:ext cx="10728959" cy="684428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5384" y="4111752"/>
            <a:ext cx="11786870" cy="1175385"/>
          </a:xfrm>
          <a:custGeom>
            <a:avLst/>
            <a:gdLst/>
            <a:ahLst/>
            <a:cxnLst/>
            <a:rect l="l" t="t" r="r" b="b"/>
            <a:pathLst>
              <a:path w="11786870" h="1175385">
                <a:moveTo>
                  <a:pt x="11786616" y="0"/>
                </a:moveTo>
                <a:lnTo>
                  <a:pt x="1402207" y="0"/>
                </a:lnTo>
                <a:lnTo>
                  <a:pt x="0" y="1175004"/>
                </a:lnTo>
                <a:lnTo>
                  <a:pt x="11786616" y="1175004"/>
                </a:lnTo>
                <a:lnTo>
                  <a:pt x="11786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808855" y="4453255"/>
            <a:ext cx="470535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lvl="0" algn="l">
              <a:buClrTx/>
              <a:buSzTx/>
              <a:buFontTx/>
            </a:pPr>
            <a:r>
              <a:rPr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建功立“邺”</a:t>
            </a:r>
            <a:r>
              <a:rPr lang="en-US"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3200" b="1" dirty="0">
                <a:solidFill>
                  <a:srgbClr val="001F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到此莫愁</a:t>
            </a:r>
            <a:endParaRPr sz="3200" b="1" dirty="0">
              <a:solidFill>
                <a:srgbClr val="001F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662159" y="3851147"/>
            <a:ext cx="1835150" cy="1835150"/>
          </a:xfrm>
          <a:custGeom>
            <a:avLst/>
            <a:gdLst/>
            <a:ahLst/>
            <a:cxnLst/>
            <a:rect l="l" t="t" r="r" b="b"/>
            <a:pathLst>
              <a:path w="1835150" h="1835150">
                <a:moveTo>
                  <a:pt x="0" y="1834895"/>
                </a:moveTo>
                <a:lnTo>
                  <a:pt x="1834896" y="1834895"/>
                </a:lnTo>
                <a:lnTo>
                  <a:pt x="1834896" y="0"/>
                </a:lnTo>
                <a:lnTo>
                  <a:pt x="0" y="0"/>
                </a:lnTo>
                <a:lnTo>
                  <a:pt x="0" y="1834895"/>
                </a:lnTo>
                <a:close/>
              </a:path>
            </a:pathLst>
          </a:custGeom>
          <a:solidFill>
            <a:srgbClr val="001F5F">
              <a:alpha val="88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5521960" cy="6858000"/>
          </a:xfrm>
          <a:custGeom>
            <a:avLst/>
            <a:gdLst/>
            <a:ahLst/>
            <a:cxnLst/>
            <a:rect l="l" t="t" r="r" b="b"/>
            <a:pathLst>
              <a:path w="5521960" h="6858000">
                <a:moveTo>
                  <a:pt x="5521452" y="0"/>
                </a:moveTo>
                <a:lnTo>
                  <a:pt x="0" y="0"/>
                </a:lnTo>
                <a:lnTo>
                  <a:pt x="0" y="6857996"/>
                </a:lnTo>
                <a:lnTo>
                  <a:pt x="1599565" y="6857996"/>
                </a:lnTo>
                <a:lnTo>
                  <a:pt x="1599565" y="6833796"/>
                </a:lnTo>
                <a:lnTo>
                  <a:pt x="5521452" y="0"/>
                </a:lnTo>
                <a:close/>
              </a:path>
            </a:pathLst>
          </a:custGeom>
          <a:solidFill>
            <a:srgbClr val="1440B3"/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2272" y="5861303"/>
            <a:ext cx="576580" cy="996950"/>
          </a:xfrm>
          <a:custGeom>
            <a:avLst/>
            <a:gdLst/>
            <a:ahLst/>
            <a:cxnLst/>
            <a:rect l="l" t="t" r="r" b="b"/>
            <a:pathLst>
              <a:path w="576580" h="996950">
                <a:moveTo>
                  <a:pt x="576262" y="0"/>
                </a:moveTo>
                <a:lnTo>
                  <a:pt x="147" y="996693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62000" y="5670803"/>
            <a:ext cx="466725" cy="809625"/>
          </a:xfrm>
          <a:custGeom>
            <a:avLst/>
            <a:gdLst/>
            <a:ahLst/>
            <a:cxnLst/>
            <a:rect l="l" t="t" r="r" b="b"/>
            <a:pathLst>
              <a:path w="466725" h="809625">
                <a:moveTo>
                  <a:pt x="466725" y="0"/>
                </a:moveTo>
                <a:lnTo>
                  <a:pt x="0" y="809625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03064" y="0"/>
            <a:ext cx="319405" cy="552450"/>
          </a:xfrm>
          <a:custGeom>
            <a:avLst/>
            <a:gdLst/>
            <a:ahLst/>
            <a:cxnLst/>
            <a:rect l="l" t="t" r="r" b="b"/>
            <a:pathLst>
              <a:path w="319404" h="552450">
                <a:moveTo>
                  <a:pt x="319024" y="0"/>
                </a:moveTo>
                <a:lnTo>
                  <a:pt x="0" y="55245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40407" y="0"/>
            <a:ext cx="3951604" cy="6858000"/>
          </a:xfrm>
          <a:custGeom>
            <a:avLst/>
            <a:gdLst/>
            <a:ahLst/>
            <a:cxnLst/>
            <a:rect l="l" t="t" r="r" b="b"/>
            <a:pathLst>
              <a:path w="3951604" h="6858000">
                <a:moveTo>
                  <a:pt x="3951351" y="0"/>
                </a:moveTo>
                <a:lnTo>
                  <a:pt x="0" y="6857998"/>
                </a:lnTo>
              </a:path>
            </a:pathLst>
          </a:custGeom>
          <a:ln w="12191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84120" y="4006596"/>
            <a:ext cx="995680" cy="1403985"/>
          </a:xfrm>
          <a:custGeom>
            <a:avLst/>
            <a:gdLst/>
            <a:ahLst/>
            <a:cxnLst/>
            <a:rect l="l" t="t" r="r" b="b"/>
            <a:pathLst>
              <a:path w="995679" h="1403985">
                <a:moveTo>
                  <a:pt x="995171" y="0"/>
                </a:moveTo>
                <a:lnTo>
                  <a:pt x="806195" y="0"/>
                </a:lnTo>
                <a:lnTo>
                  <a:pt x="0" y="1403603"/>
                </a:lnTo>
                <a:lnTo>
                  <a:pt x="188975" y="1403603"/>
                </a:lnTo>
                <a:lnTo>
                  <a:pt x="995171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0"/>
            <a:ext cx="2620010" cy="4565015"/>
          </a:xfrm>
          <a:custGeom>
            <a:avLst/>
            <a:gdLst/>
            <a:ahLst/>
            <a:cxnLst/>
            <a:rect l="l" t="t" r="r" b="b"/>
            <a:pathLst>
              <a:path w="2620010" h="4565015">
                <a:moveTo>
                  <a:pt x="2619778" y="0"/>
                </a:moveTo>
                <a:lnTo>
                  <a:pt x="0" y="0"/>
                </a:lnTo>
                <a:lnTo>
                  <a:pt x="0" y="4564841"/>
                </a:lnTo>
                <a:lnTo>
                  <a:pt x="2619778" y="0"/>
                </a:lnTo>
                <a:close/>
              </a:path>
            </a:pathLst>
          </a:custGeom>
          <a:solidFill>
            <a:srgbClr val="222366">
              <a:alpha val="65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71380" y="3717925"/>
            <a:ext cx="1802130" cy="2261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635"/>
              </a:lnSpc>
            </a:pPr>
            <a:r>
              <a:rPr sz="15000" dirty="0">
                <a:solidFill>
                  <a:srgbClr val="FFFFFF"/>
                </a:solidFill>
                <a:latin typeface="Agency FB" panose="020B0503020202020204"/>
                <a:cs typeface="Agency FB" panose="020B0503020202020204"/>
              </a:rPr>
              <a:t>0</a:t>
            </a:r>
            <a:r>
              <a:rPr lang="en-US" sz="15000" dirty="0">
                <a:solidFill>
                  <a:srgbClr val="FFFFFF"/>
                </a:solidFill>
                <a:latin typeface="Agency FB" panose="020B0503020202020204"/>
                <a:cs typeface="Agency FB" panose="020B0503020202020204"/>
              </a:rPr>
              <a:t>3</a:t>
            </a:r>
            <a:endParaRPr lang="en-US" sz="15000" dirty="0">
              <a:solidFill>
                <a:srgbClr val="FFFFFF"/>
              </a:solidFill>
              <a:latin typeface="Agency FB" panose="020B0503020202020204"/>
              <a:cs typeface="Agency FB" panose="020B05030202020202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4767071"/>
            <a:ext cx="2776728" cy="2090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1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53" y="162563"/>
            <a:ext cx="1428601" cy="502380"/>
          </a:xfrm>
          <a:prstGeom prst="rect">
            <a:avLst/>
          </a:prstGeom>
        </p:spPr>
      </p:pic>
    </p:spTree>
  </p:cSld>
  <p:clrMapOvr>
    <a:masterClrMapping/>
  </p:clrMapOvr>
  <p:transition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970121" y="998534"/>
            <a:ext cx="5821279" cy="494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1865" b="1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针对科技创新拿出“建邺</a:t>
            </a:r>
            <a:r>
              <a:rPr lang="en-US" altLang="zh-CN" sz="1865" b="1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865" b="1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条”</a:t>
            </a:r>
            <a:endParaRPr lang="zh-CN" altLang="en-US" sz="1865" b="1" dirty="0">
              <a:solidFill>
                <a:srgbClr val="D7E7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63774" y="1056138"/>
            <a:ext cx="5951991" cy="491251"/>
          </a:xfrm>
          <a:prstGeom prst="roundRect">
            <a:avLst>
              <a:gd name="adj" fmla="val 6282"/>
            </a:avLst>
          </a:prstGeom>
          <a:noFill/>
          <a:ln>
            <a:gradFill flip="none" rotWithShape="1">
              <a:gsLst>
                <a:gs pos="0">
                  <a:srgbClr val="D7E7FF"/>
                </a:gs>
                <a:gs pos="100000">
                  <a:srgbClr val="D7E7FF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8735" y="1531542"/>
            <a:ext cx="8182576" cy="779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just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《建邺区关于促进全区产业高质量发展的暂行办法</a:t>
            </a:r>
            <a:r>
              <a:rPr lang="en-US" altLang="zh-CN" sz="1600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endParaRPr lang="en-US" altLang="zh-CN" sz="1600" dirty="0">
              <a:solidFill>
                <a:srgbClr val="D7E7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just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《“1+6”产业扶持政策》</a:t>
            </a:r>
            <a:endParaRPr lang="zh-CN" altLang="en-US" sz="1600" dirty="0">
              <a:solidFill>
                <a:srgbClr val="D7E7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组 5"/>
          <p:cNvGrpSpPr/>
          <p:nvPr/>
        </p:nvGrpSpPr>
        <p:grpSpPr>
          <a:xfrm>
            <a:off x="994424" y="2417783"/>
            <a:ext cx="1685805" cy="532831"/>
            <a:chOff x="565649" y="1813336"/>
            <a:chExt cx="1533322" cy="399623"/>
          </a:xfrm>
        </p:grpSpPr>
        <p:sp>
          <p:nvSpPr>
            <p:cNvPr id="8" name="圆角矩形 7"/>
            <p:cNvSpPr/>
            <p:nvPr/>
          </p:nvSpPr>
          <p:spPr>
            <a:xfrm>
              <a:off x="565649" y="1845448"/>
              <a:ext cx="1533322" cy="36751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339BEC">
                    <a:alpha val="51000"/>
                  </a:srgbClr>
                </a:gs>
                <a:gs pos="54000">
                  <a:srgbClr val="3366FF">
                    <a:alpha val="27000"/>
                  </a:srgbClr>
                </a:gs>
              </a:gsLst>
              <a:lin ang="5400000" scaled="0"/>
              <a:tileRect/>
            </a:gradFill>
            <a:ln w="3175" cmpd="sng">
              <a:solidFill>
                <a:srgbClr val="339B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65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文本框 25"/>
            <p:cNvSpPr txBox="1"/>
            <p:nvPr/>
          </p:nvSpPr>
          <p:spPr>
            <a:xfrm>
              <a:off x="727733" y="1813336"/>
              <a:ext cx="1236755" cy="3452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spc="267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产业贡献</a:t>
              </a:r>
              <a:endParaRPr lang="zh-CN" altLang="en-US" sz="1600" b="1" spc="267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" name="组 29"/>
          <p:cNvGrpSpPr/>
          <p:nvPr/>
        </p:nvGrpSpPr>
        <p:grpSpPr>
          <a:xfrm>
            <a:off x="2727204" y="2417783"/>
            <a:ext cx="1403424" cy="532831"/>
            <a:chOff x="806026" y="1813336"/>
            <a:chExt cx="1052568" cy="399623"/>
          </a:xfrm>
        </p:grpSpPr>
        <p:sp>
          <p:nvSpPr>
            <p:cNvPr id="11" name="圆角矩形 10"/>
            <p:cNvSpPr/>
            <p:nvPr/>
          </p:nvSpPr>
          <p:spPr>
            <a:xfrm>
              <a:off x="806026" y="1845448"/>
              <a:ext cx="1052568" cy="36751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339BEC">
                    <a:alpha val="51000"/>
                  </a:srgbClr>
                </a:gs>
                <a:gs pos="54000">
                  <a:srgbClr val="3366FF">
                    <a:alpha val="27000"/>
                  </a:srgbClr>
                </a:gs>
              </a:gsLst>
              <a:lin ang="5400000" scaled="0"/>
              <a:tileRect/>
            </a:gradFill>
            <a:ln w="3175" cmpd="sng">
              <a:solidFill>
                <a:srgbClr val="339B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65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文本框 31"/>
            <p:cNvSpPr txBox="1"/>
            <p:nvPr/>
          </p:nvSpPr>
          <p:spPr>
            <a:xfrm>
              <a:off x="833626" y="1813336"/>
              <a:ext cx="1024968" cy="3452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spc="267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开办补贴</a:t>
              </a:r>
              <a:endParaRPr lang="zh-CN" altLang="en-US" sz="1600" b="1" spc="267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 32"/>
          <p:cNvGrpSpPr/>
          <p:nvPr/>
        </p:nvGrpSpPr>
        <p:grpSpPr>
          <a:xfrm>
            <a:off x="4189599" y="2417784"/>
            <a:ext cx="1722925" cy="532831"/>
            <a:chOff x="565649" y="1813336"/>
            <a:chExt cx="1533322" cy="399623"/>
          </a:xfrm>
        </p:grpSpPr>
        <p:sp>
          <p:nvSpPr>
            <p:cNvPr id="14" name="圆角矩形 13"/>
            <p:cNvSpPr/>
            <p:nvPr/>
          </p:nvSpPr>
          <p:spPr>
            <a:xfrm>
              <a:off x="565649" y="1845448"/>
              <a:ext cx="1533322" cy="36751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339BEC">
                    <a:alpha val="51000"/>
                  </a:srgbClr>
                </a:gs>
                <a:gs pos="54000">
                  <a:srgbClr val="3366FF">
                    <a:alpha val="27000"/>
                  </a:srgbClr>
                </a:gs>
              </a:gsLst>
              <a:lin ang="5400000" scaled="0"/>
              <a:tileRect/>
            </a:gradFill>
            <a:ln w="3175" cmpd="sng">
              <a:solidFill>
                <a:srgbClr val="339B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65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文本框 34"/>
            <p:cNvSpPr txBox="1"/>
            <p:nvPr/>
          </p:nvSpPr>
          <p:spPr>
            <a:xfrm>
              <a:off x="593249" y="1813336"/>
              <a:ext cx="1505722" cy="3452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spc="267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租金优惠</a:t>
              </a:r>
              <a:endParaRPr lang="zh-CN" altLang="en-US" sz="1600" b="1" spc="267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6" name="组 35"/>
          <p:cNvGrpSpPr/>
          <p:nvPr/>
        </p:nvGrpSpPr>
        <p:grpSpPr>
          <a:xfrm>
            <a:off x="5917492" y="2417784"/>
            <a:ext cx="1585712" cy="532831"/>
            <a:chOff x="751468" y="1813336"/>
            <a:chExt cx="1189284" cy="399623"/>
          </a:xfrm>
        </p:grpSpPr>
        <p:sp>
          <p:nvSpPr>
            <p:cNvPr id="17" name="圆角矩形 16"/>
            <p:cNvSpPr/>
            <p:nvPr/>
          </p:nvSpPr>
          <p:spPr>
            <a:xfrm>
              <a:off x="806026" y="1845448"/>
              <a:ext cx="1052568" cy="36751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339BEC">
                    <a:alpha val="51000"/>
                  </a:srgbClr>
                </a:gs>
                <a:gs pos="54000">
                  <a:srgbClr val="3366FF">
                    <a:alpha val="27000"/>
                  </a:srgbClr>
                </a:gs>
              </a:gsLst>
              <a:lin ang="5400000" scaled="0"/>
              <a:tileRect/>
            </a:gradFill>
            <a:ln w="3175" cmpd="sng">
              <a:solidFill>
                <a:srgbClr val="339B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65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框 37"/>
            <p:cNvSpPr txBox="1"/>
            <p:nvPr/>
          </p:nvSpPr>
          <p:spPr>
            <a:xfrm>
              <a:off x="751468" y="1813336"/>
              <a:ext cx="1189284" cy="3452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spc="267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投融资</a:t>
              </a:r>
              <a:endParaRPr lang="zh-CN" altLang="en-US" sz="1600" b="1" spc="267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9" name="组 38"/>
          <p:cNvGrpSpPr/>
          <p:nvPr/>
        </p:nvGrpSpPr>
        <p:grpSpPr>
          <a:xfrm>
            <a:off x="7503204" y="2417784"/>
            <a:ext cx="1685808" cy="532831"/>
            <a:chOff x="565649" y="1813336"/>
            <a:chExt cx="1533324" cy="399623"/>
          </a:xfrm>
        </p:grpSpPr>
        <p:sp>
          <p:nvSpPr>
            <p:cNvPr id="20" name="圆角矩形 19"/>
            <p:cNvSpPr/>
            <p:nvPr/>
          </p:nvSpPr>
          <p:spPr>
            <a:xfrm>
              <a:off x="565649" y="1845448"/>
              <a:ext cx="1533322" cy="36751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339BEC">
                    <a:alpha val="51000"/>
                  </a:srgbClr>
                </a:gs>
                <a:gs pos="54000">
                  <a:srgbClr val="3366FF">
                    <a:alpha val="27000"/>
                  </a:srgbClr>
                </a:gs>
              </a:gsLst>
              <a:lin ang="5400000" scaled="0"/>
              <a:tileRect/>
            </a:gradFill>
            <a:ln w="3175" cmpd="sng">
              <a:solidFill>
                <a:srgbClr val="339B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65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40"/>
            <p:cNvSpPr txBox="1"/>
            <p:nvPr/>
          </p:nvSpPr>
          <p:spPr>
            <a:xfrm>
              <a:off x="593250" y="1813336"/>
              <a:ext cx="1505723" cy="3452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spc="267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科技创新</a:t>
              </a:r>
              <a:endParaRPr lang="zh-CN" altLang="en-US" sz="1600" b="1" spc="267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2" name="组 41"/>
          <p:cNvGrpSpPr/>
          <p:nvPr/>
        </p:nvGrpSpPr>
        <p:grpSpPr>
          <a:xfrm>
            <a:off x="9279441" y="2417784"/>
            <a:ext cx="1685808" cy="532831"/>
            <a:chOff x="565649" y="1813336"/>
            <a:chExt cx="1533324" cy="399623"/>
          </a:xfrm>
        </p:grpSpPr>
        <p:sp>
          <p:nvSpPr>
            <p:cNvPr id="23" name="圆角矩形 22"/>
            <p:cNvSpPr/>
            <p:nvPr/>
          </p:nvSpPr>
          <p:spPr>
            <a:xfrm>
              <a:off x="565649" y="1845448"/>
              <a:ext cx="1533322" cy="36751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339BEC">
                    <a:alpha val="51000"/>
                  </a:srgbClr>
                </a:gs>
                <a:gs pos="54000">
                  <a:srgbClr val="3366FF">
                    <a:alpha val="27000"/>
                  </a:srgbClr>
                </a:gs>
              </a:gsLst>
              <a:lin ang="5400000" scaled="0"/>
              <a:tileRect/>
            </a:gradFill>
            <a:ln w="3175" cmpd="sng">
              <a:solidFill>
                <a:srgbClr val="339B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65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43"/>
            <p:cNvSpPr txBox="1"/>
            <p:nvPr/>
          </p:nvSpPr>
          <p:spPr>
            <a:xfrm>
              <a:off x="593250" y="1813336"/>
              <a:ext cx="1505723" cy="3452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spc="267" dirty="0">
                  <a:solidFill>
                    <a:srgbClr val="D7E7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人才安居</a:t>
              </a:r>
              <a:endParaRPr lang="zh-CN" altLang="en-US" sz="1600" b="1" spc="267" dirty="0">
                <a:solidFill>
                  <a:srgbClr val="D7E7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5" name="图片 24" descr="屏幕快照 2020-08-12 下午4.55.51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" y="3253080"/>
            <a:ext cx="5912525" cy="3653325"/>
          </a:xfrm>
          <a:prstGeom prst="rect">
            <a:avLst/>
          </a:prstGeom>
        </p:spPr>
      </p:pic>
      <p:pic>
        <p:nvPicPr>
          <p:cNvPr id="26" name="图片 25" descr="屏幕快照 2020-08-12 下午4.56.0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25" y="3253080"/>
            <a:ext cx="6279476" cy="360492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7" y="85729"/>
            <a:ext cx="1285252" cy="451969"/>
          </a:xfrm>
          <a:prstGeom prst="rect">
            <a:avLst/>
          </a:prstGeom>
        </p:spPr>
      </p:pic>
      <p:sp>
        <p:nvSpPr>
          <p:cNvPr id="28" name="文本框 10"/>
          <p:cNvSpPr txBox="1"/>
          <p:nvPr/>
        </p:nvSpPr>
        <p:spPr>
          <a:xfrm>
            <a:off x="1437640" y="154305"/>
            <a:ext cx="4552315" cy="383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1"/>
            <a:r>
              <a:rPr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建功立“邺”</a:t>
            </a:r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到此莫愁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31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47" y="85729"/>
            <a:ext cx="1285252" cy="45196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42645" y="861060"/>
            <a:ext cx="999744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3000"/>
              </a:lnSpc>
              <a:buFont typeface="Wingdings" panose="05000000000000000000" charset="0"/>
              <a:buChar char="l"/>
            </a:pP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坚持客户思维、市场思维，园区去行政化改革走在全省前列。打造</a:t>
            </a:r>
            <a:r>
              <a:rPr lang="en-US" altLang="zh-CN" sz="18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“建邺合伙人”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亲商品牌，组建</a:t>
            </a:r>
            <a:r>
              <a:rPr lang="en-US" altLang="zh-CN" sz="18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“小莫”服务团队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，提供</a:t>
            </a:r>
            <a:r>
              <a:rPr lang="en-US" altLang="zh-CN" sz="18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“四点半课堂”“智慧园区”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等定制服务，解决高净值人群痛点，</a:t>
            </a:r>
            <a:r>
              <a:rPr lang="zh-CN" altLang="en-US" sz="1800" kern="0" dirty="0" smtClean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做到“有求必应、无事不扰”，让</a:t>
            </a:r>
            <a:r>
              <a:rPr lang="zh-CN" altLang="en-US" sz="1800" kern="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企业真正“到此莫愁</a:t>
            </a:r>
            <a:r>
              <a:rPr lang="zh-CN" altLang="en-US" sz="1800" kern="0" dirty="0" smtClean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”。</a:t>
            </a:r>
            <a:endParaRPr lang="zh-CN" altLang="en-US" sz="1800" kern="0" dirty="0" smtClean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just">
              <a:lnSpc>
                <a:spcPts val="3000"/>
              </a:lnSpc>
              <a:buFont typeface="Wingdings" panose="05000000000000000000" charset="0"/>
              <a:buChar char="l"/>
            </a:pPr>
            <a:endParaRPr lang="zh-CN" altLang="en-US" sz="1800" kern="0" dirty="0" smtClean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1437640" y="2844800"/>
            <a:ext cx="2330450" cy="1748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842934" y="2438822"/>
            <a:ext cx="3812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spc="400" dirty="0" smtClean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“小莫”专员服务公示牌</a:t>
            </a:r>
            <a:endParaRPr lang="zh-CN" altLang="en-US" sz="1800" spc="400" dirty="0" smtClean="0">
              <a:solidFill>
                <a:srgbClr val="E1C46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" name="直线连接符 14"/>
          <p:cNvCxnSpPr/>
          <p:nvPr/>
        </p:nvCxnSpPr>
        <p:spPr>
          <a:xfrm flipH="1">
            <a:off x="0" y="753167"/>
            <a:ext cx="11023053" cy="0"/>
          </a:xfrm>
          <a:prstGeom prst="line">
            <a:avLst/>
          </a:prstGeom>
          <a:ln w="3175" cmpd="sng"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E:\服务照片\5.企业服务亮点纷呈，营商环境持续提升\23.四点半课堂全景.JP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8848725" y="2898775"/>
            <a:ext cx="2463165" cy="1642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9096561" y="2448882"/>
            <a:ext cx="2138680" cy="36830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1800" spc="400" dirty="0" smtClean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“四点半课堂”</a:t>
            </a:r>
            <a:endParaRPr lang="zh-CN" altLang="en-US" sz="1800" spc="400" dirty="0" smtClean="0">
              <a:solidFill>
                <a:srgbClr val="E1C46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email"/>
          <a:stretch>
            <a:fillRect/>
          </a:stretch>
        </p:blipFill>
        <p:spPr bwMode="auto">
          <a:xfrm>
            <a:off x="4869180" y="5013325"/>
            <a:ext cx="2510790" cy="1724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4161783" y="4665381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1800" spc="4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“职业技能提升行动宣讲会”</a:t>
            </a:r>
            <a:endParaRPr lang="zh-CN" altLang="en-US" sz="1800" spc="400" dirty="0">
              <a:solidFill>
                <a:srgbClr val="E1C46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10"/>
          <p:cNvSpPr txBox="1"/>
          <p:nvPr/>
        </p:nvSpPr>
        <p:spPr>
          <a:xfrm>
            <a:off x="1437640" y="154305"/>
            <a:ext cx="4552315" cy="383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1"/>
            <a:r>
              <a:rPr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建功立“邺”</a:t>
            </a:r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到此莫愁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920" y="5022215"/>
            <a:ext cx="2516505" cy="1805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1647190" y="4658360"/>
            <a:ext cx="403987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800" spc="400" dirty="0" smtClean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建邺合</a:t>
            </a:r>
            <a:r>
              <a:rPr lang="zh-CN" altLang="en-US" sz="1800" spc="400" dirty="0" smtClean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伙人</a:t>
            </a:r>
            <a:endParaRPr lang="zh-CN" altLang="en-US" sz="1800" spc="400" dirty="0" smtClean="0">
              <a:solidFill>
                <a:srgbClr val="E1C46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8877300" y="5059045"/>
            <a:ext cx="2608580" cy="16884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8340819" y="4711837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1800" spc="400" dirty="0" smtClean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“科技创新政策专场宣讲会”</a:t>
            </a:r>
            <a:endParaRPr lang="zh-CN" altLang="en-US" sz="1800" spc="400" dirty="0" smtClean="0">
              <a:solidFill>
                <a:srgbClr val="E1C46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email"/>
          <a:stretch>
            <a:fillRect/>
          </a:stretch>
        </p:blipFill>
        <p:spPr bwMode="auto">
          <a:xfrm>
            <a:off x="5089525" y="2813685"/>
            <a:ext cx="2290445" cy="1718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5092230" y="2408749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1800" spc="400" dirty="0">
                <a:solidFill>
                  <a:srgbClr val="E1C46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“金融思想汇”</a:t>
            </a:r>
            <a:endParaRPr lang="zh-CN" altLang="en-US" sz="1800" spc="400" dirty="0">
              <a:solidFill>
                <a:srgbClr val="E1C46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>
            <a:off x="1905" y="0"/>
            <a:ext cx="12192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13" name="object 3"/>
          <p:cNvSpPr/>
          <p:nvPr/>
        </p:nvSpPr>
        <p:spPr>
          <a:xfrm>
            <a:off x="-1270" y="-635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8"/>
                </a:lnTo>
                <a:lnTo>
                  <a:pt x="12191999" y="6857998"/>
                </a:lnTo>
                <a:lnTo>
                  <a:pt x="12191999" y="0"/>
                </a:lnTo>
                <a:close/>
              </a:path>
            </a:pathLst>
          </a:custGeom>
          <a:solidFill>
            <a:schemeClr val="bg1">
              <a:alpha val="92000"/>
            </a:schemeClr>
          </a:solidFill>
        </p:spPr>
        <p:txBody>
          <a:bodyPr wrap="square" lIns="0" tIns="0" rIns="0" bIns="0" rtlCol="0">
            <a:noAutofit/>
          </a:bodyPr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85572" y="1092708"/>
            <a:ext cx="11420856" cy="2840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object 9"/>
          <p:cNvSpPr/>
          <p:nvPr/>
        </p:nvSpPr>
        <p:spPr>
          <a:xfrm>
            <a:off x="0" y="6277864"/>
            <a:ext cx="5690235" cy="50165"/>
          </a:xfrm>
          <a:custGeom>
            <a:avLst/>
            <a:gdLst/>
            <a:ahLst/>
            <a:cxnLst/>
            <a:rect l="l" t="t" r="r" b="b"/>
            <a:pathLst>
              <a:path w="5690235" h="50164">
                <a:moveTo>
                  <a:pt x="5667375" y="0"/>
                </a:moveTo>
                <a:lnTo>
                  <a:pt x="5666527" y="14"/>
                </a:lnTo>
                <a:lnTo>
                  <a:pt x="5654137" y="3898"/>
                </a:lnTo>
                <a:lnTo>
                  <a:pt x="5645409" y="13974"/>
                </a:lnTo>
                <a:lnTo>
                  <a:pt x="5642264" y="29196"/>
                </a:lnTo>
                <a:lnTo>
                  <a:pt x="5647209" y="40162"/>
                </a:lnTo>
                <a:lnTo>
                  <a:pt x="5658057" y="47544"/>
                </a:lnTo>
                <a:lnTo>
                  <a:pt x="5674516" y="49706"/>
                </a:lnTo>
                <a:lnTo>
                  <a:pt x="5683683" y="43583"/>
                </a:lnTo>
                <a:lnTo>
                  <a:pt x="5689342" y="31783"/>
                </a:lnTo>
                <a:lnTo>
                  <a:pt x="5667375" y="31750"/>
                </a:lnTo>
                <a:lnTo>
                  <a:pt x="5667375" y="19050"/>
                </a:lnTo>
                <a:lnTo>
                  <a:pt x="5689853" y="19050"/>
                </a:lnTo>
                <a:lnTo>
                  <a:pt x="5690050" y="13967"/>
                </a:lnTo>
                <a:lnTo>
                  <a:pt x="5680847" y="3877"/>
                </a:lnTo>
                <a:lnTo>
                  <a:pt x="5667375" y="0"/>
                </a:lnTo>
              </a:path>
              <a:path w="5690235" h="50164">
                <a:moveTo>
                  <a:pt x="5644360" y="19050"/>
                </a:moveTo>
                <a:lnTo>
                  <a:pt x="0" y="19050"/>
                </a:lnTo>
                <a:lnTo>
                  <a:pt x="0" y="25400"/>
                </a:lnTo>
                <a:lnTo>
                  <a:pt x="0" y="31750"/>
                </a:lnTo>
                <a:lnTo>
                  <a:pt x="5643415" y="31750"/>
                </a:lnTo>
                <a:lnTo>
                  <a:pt x="5642264" y="29196"/>
                </a:lnTo>
                <a:lnTo>
                  <a:pt x="5644360" y="19050"/>
                </a:lnTo>
              </a:path>
              <a:path w="5690235" h="50164">
                <a:moveTo>
                  <a:pt x="5689853" y="19050"/>
                </a:moveTo>
                <a:lnTo>
                  <a:pt x="5667375" y="19050"/>
                </a:lnTo>
                <a:lnTo>
                  <a:pt x="5667375" y="31750"/>
                </a:lnTo>
                <a:lnTo>
                  <a:pt x="5689343" y="31750"/>
                </a:lnTo>
                <a:lnTo>
                  <a:pt x="5689853" y="19050"/>
                </a:lnTo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0" name="object 10"/>
          <p:cNvSpPr/>
          <p:nvPr/>
        </p:nvSpPr>
        <p:spPr>
          <a:xfrm>
            <a:off x="6501568" y="6278955"/>
            <a:ext cx="5690235" cy="50165"/>
          </a:xfrm>
          <a:custGeom>
            <a:avLst/>
            <a:gdLst/>
            <a:ahLst/>
            <a:cxnLst/>
            <a:rect l="l" t="t" r="r" b="b"/>
            <a:pathLst>
              <a:path w="5690234" h="50164">
                <a:moveTo>
                  <a:pt x="15536" y="0"/>
                </a:moveTo>
                <a:lnTo>
                  <a:pt x="6367" y="6118"/>
                </a:lnTo>
                <a:lnTo>
                  <a:pt x="708" y="17916"/>
                </a:lnTo>
                <a:lnTo>
                  <a:pt x="0" y="35736"/>
                </a:lnTo>
                <a:lnTo>
                  <a:pt x="9203" y="45827"/>
                </a:lnTo>
                <a:lnTo>
                  <a:pt x="22675" y="49708"/>
                </a:lnTo>
                <a:lnTo>
                  <a:pt x="23522" y="49694"/>
                </a:lnTo>
                <a:lnTo>
                  <a:pt x="35912" y="45808"/>
                </a:lnTo>
                <a:lnTo>
                  <a:pt x="44641" y="35729"/>
                </a:lnTo>
                <a:lnTo>
                  <a:pt x="45689" y="30658"/>
                </a:lnTo>
                <a:lnTo>
                  <a:pt x="22675" y="30658"/>
                </a:lnTo>
                <a:lnTo>
                  <a:pt x="22675" y="17958"/>
                </a:lnTo>
                <a:lnTo>
                  <a:pt x="46635" y="17958"/>
                </a:lnTo>
                <a:lnTo>
                  <a:pt x="42842" y="9542"/>
                </a:lnTo>
                <a:lnTo>
                  <a:pt x="31995" y="2161"/>
                </a:lnTo>
                <a:lnTo>
                  <a:pt x="15536" y="0"/>
                </a:lnTo>
                <a:close/>
              </a:path>
              <a:path w="5690234" h="50164">
                <a:moveTo>
                  <a:pt x="46635" y="17958"/>
                </a:moveTo>
                <a:lnTo>
                  <a:pt x="22675" y="17958"/>
                </a:lnTo>
                <a:lnTo>
                  <a:pt x="22675" y="30658"/>
                </a:lnTo>
                <a:lnTo>
                  <a:pt x="45689" y="30658"/>
                </a:lnTo>
                <a:lnTo>
                  <a:pt x="47786" y="20512"/>
                </a:lnTo>
                <a:lnTo>
                  <a:pt x="46635" y="17958"/>
                </a:lnTo>
                <a:close/>
              </a:path>
              <a:path w="5690234" h="50164">
                <a:moveTo>
                  <a:pt x="5690050" y="17958"/>
                </a:moveTo>
                <a:lnTo>
                  <a:pt x="46635" y="17958"/>
                </a:lnTo>
                <a:lnTo>
                  <a:pt x="47786" y="20512"/>
                </a:lnTo>
                <a:lnTo>
                  <a:pt x="45689" y="30658"/>
                </a:lnTo>
                <a:lnTo>
                  <a:pt x="5690050" y="30658"/>
                </a:lnTo>
                <a:lnTo>
                  <a:pt x="5690050" y="1795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object 3"/>
          <p:cNvSpPr txBox="1"/>
          <p:nvPr/>
        </p:nvSpPr>
        <p:spPr>
          <a:xfrm>
            <a:off x="3414776" y="4892014"/>
            <a:ext cx="5365750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p>
            <a:pPr marL="12700">
              <a:lnSpc>
                <a:spcPct val="100000"/>
              </a:lnSpc>
            </a:pPr>
            <a:r>
              <a:rPr sz="4000" b="1" spc="-45" dirty="0">
                <a:solidFill>
                  <a:srgbClr val="001B50"/>
                </a:solidFill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建功立“邺</a:t>
            </a:r>
            <a:r>
              <a:rPr sz="4000" b="1" spc="-40" dirty="0">
                <a:solidFill>
                  <a:srgbClr val="001B50"/>
                </a:solidFill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”</a:t>
            </a:r>
            <a:r>
              <a:rPr sz="4000" b="1" spc="75" dirty="0">
                <a:solidFill>
                  <a:srgbClr val="001B50"/>
                </a:solidFill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 </a:t>
            </a:r>
            <a:r>
              <a:rPr sz="4000" b="1" spc="-40" dirty="0">
                <a:solidFill>
                  <a:srgbClr val="001B50"/>
                </a:solidFill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到此莫愁</a:t>
            </a:r>
            <a:endParaRPr sz="4000" b="1"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sp>
        <p:nvSpPr>
          <p:cNvPr id="3" name="object 13"/>
          <p:cNvSpPr/>
          <p:nvPr/>
        </p:nvSpPr>
        <p:spPr>
          <a:xfrm>
            <a:off x="5733414" y="5906135"/>
            <a:ext cx="749808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-1270" y="-635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8"/>
                </a:lnTo>
                <a:lnTo>
                  <a:pt x="12191999" y="6857998"/>
                </a:lnTo>
                <a:lnTo>
                  <a:pt x="12191999" y="0"/>
                </a:lnTo>
                <a:close/>
              </a:path>
            </a:pathLst>
          </a:custGeom>
          <a:solidFill>
            <a:schemeClr val="bg1">
              <a:alpha val="92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7136" y="2200655"/>
            <a:ext cx="10789920" cy="2456815"/>
          </a:xfrm>
          <a:custGeom>
            <a:avLst/>
            <a:gdLst/>
            <a:ahLst/>
            <a:cxnLst/>
            <a:rect l="l" t="t" r="r" b="b"/>
            <a:pathLst>
              <a:path w="10789920" h="2456815">
                <a:moveTo>
                  <a:pt x="0" y="2456688"/>
                </a:moveTo>
                <a:lnTo>
                  <a:pt x="10789920" y="2456688"/>
                </a:lnTo>
                <a:lnTo>
                  <a:pt x="10789920" y="0"/>
                </a:lnTo>
                <a:lnTo>
                  <a:pt x="0" y="0"/>
                </a:lnTo>
                <a:lnTo>
                  <a:pt x="0" y="2456688"/>
                </a:lnTo>
                <a:close/>
              </a:path>
            </a:pathLst>
          </a:custGeom>
          <a:solidFill>
            <a:srgbClr val="001F5F">
              <a:alpha val="88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0" algn="l">
              <a:buClrTx/>
              <a:buSzTx/>
              <a:buFontTx/>
            </a:pPr>
            <a:endParaRPr>
              <a:sym typeface="+mn-e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98391" y="3589020"/>
            <a:ext cx="4392929" cy="11254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407789" y="2881999"/>
            <a:ext cx="3378200" cy="101536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6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谢谢大家</a:t>
            </a:r>
            <a:endParaRPr sz="660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65632" y="3403600"/>
            <a:ext cx="3299460" cy="50165"/>
          </a:xfrm>
          <a:custGeom>
            <a:avLst/>
            <a:gdLst/>
            <a:ahLst/>
            <a:cxnLst/>
            <a:rect l="l" t="t" r="r" b="b"/>
            <a:pathLst>
              <a:path w="3299460" h="50164">
                <a:moveTo>
                  <a:pt x="3276600" y="0"/>
                </a:moveTo>
                <a:lnTo>
                  <a:pt x="3275771" y="13"/>
                </a:lnTo>
                <a:lnTo>
                  <a:pt x="3263372" y="3905"/>
                </a:lnTo>
                <a:lnTo>
                  <a:pt x="3254633" y="14001"/>
                </a:lnTo>
                <a:lnTo>
                  <a:pt x="3251487" y="29174"/>
                </a:lnTo>
                <a:lnTo>
                  <a:pt x="3256428" y="40135"/>
                </a:lnTo>
                <a:lnTo>
                  <a:pt x="3267273" y="47533"/>
                </a:lnTo>
                <a:lnTo>
                  <a:pt x="3283726" y="49708"/>
                </a:lnTo>
                <a:lnTo>
                  <a:pt x="3292901" y="43577"/>
                </a:lnTo>
                <a:lnTo>
                  <a:pt x="3298566" y="31750"/>
                </a:lnTo>
                <a:lnTo>
                  <a:pt x="3276600" y="31750"/>
                </a:lnTo>
                <a:lnTo>
                  <a:pt x="3276600" y="19050"/>
                </a:lnTo>
                <a:lnTo>
                  <a:pt x="3299078" y="19050"/>
                </a:lnTo>
                <a:lnTo>
                  <a:pt x="3299281" y="14001"/>
                </a:lnTo>
                <a:lnTo>
                  <a:pt x="3290072" y="3893"/>
                </a:lnTo>
                <a:lnTo>
                  <a:pt x="3276600" y="0"/>
                </a:lnTo>
                <a:close/>
              </a:path>
              <a:path w="3299460" h="50164">
                <a:moveTo>
                  <a:pt x="3253587" y="19050"/>
                </a:moveTo>
                <a:lnTo>
                  <a:pt x="0" y="19050"/>
                </a:lnTo>
                <a:lnTo>
                  <a:pt x="0" y="31750"/>
                </a:lnTo>
                <a:lnTo>
                  <a:pt x="3252648" y="31750"/>
                </a:lnTo>
                <a:lnTo>
                  <a:pt x="3251487" y="29174"/>
                </a:lnTo>
                <a:lnTo>
                  <a:pt x="3253587" y="19050"/>
                </a:lnTo>
                <a:close/>
              </a:path>
              <a:path w="3299460" h="50164">
                <a:moveTo>
                  <a:pt x="3299078" y="19050"/>
                </a:moveTo>
                <a:lnTo>
                  <a:pt x="3276600" y="19050"/>
                </a:lnTo>
                <a:lnTo>
                  <a:pt x="3276600" y="31750"/>
                </a:lnTo>
                <a:lnTo>
                  <a:pt x="3298566" y="31750"/>
                </a:lnTo>
                <a:lnTo>
                  <a:pt x="3299078" y="1905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027086" y="3404691"/>
            <a:ext cx="3299460" cy="50165"/>
          </a:xfrm>
          <a:custGeom>
            <a:avLst/>
            <a:gdLst/>
            <a:ahLst/>
            <a:cxnLst/>
            <a:rect l="l" t="t" r="r" b="b"/>
            <a:pathLst>
              <a:path w="3299459" h="50164">
                <a:moveTo>
                  <a:pt x="15555" y="0"/>
                </a:moveTo>
                <a:lnTo>
                  <a:pt x="6380" y="6130"/>
                </a:lnTo>
                <a:lnTo>
                  <a:pt x="716" y="17928"/>
                </a:lnTo>
                <a:lnTo>
                  <a:pt x="0" y="35706"/>
                </a:lnTo>
                <a:lnTo>
                  <a:pt x="9209" y="45814"/>
                </a:lnTo>
                <a:lnTo>
                  <a:pt x="22681" y="49708"/>
                </a:lnTo>
                <a:lnTo>
                  <a:pt x="23510" y="49694"/>
                </a:lnTo>
                <a:lnTo>
                  <a:pt x="35909" y="45802"/>
                </a:lnTo>
                <a:lnTo>
                  <a:pt x="44647" y="35706"/>
                </a:lnTo>
                <a:lnTo>
                  <a:pt x="45694" y="30658"/>
                </a:lnTo>
                <a:lnTo>
                  <a:pt x="22681" y="30658"/>
                </a:lnTo>
                <a:lnTo>
                  <a:pt x="22681" y="17958"/>
                </a:lnTo>
                <a:lnTo>
                  <a:pt x="46633" y="17958"/>
                </a:lnTo>
                <a:lnTo>
                  <a:pt x="42852" y="9572"/>
                </a:lnTo>
                <a:lnTo>
                  <a:pt x="32008" y="2174"/>
                </a:lnTo>
                <a:lnTo>
                  <a:pt x="15555" y="0"/>
                </a:lnTo>
                <a:close/>
              </a:path>
              <a:path w="3299459" h="50164">
                <a:moveTo>
                  <a:pt x="46633" y="17958"/>
                </a:moveTo>
                <a:lnTo>
                  <a:pt x="22681" y="17958"/>
                </a:lnTo>
                <a:lnTo>
                  <a:pt x="22681" y="30658"/>
                </a:lnTo>
                <a:lnTo>
                  <a:pt x="45694" y="30658"/>
                </a:lnTo>
                <a:lnTo>
                  <a:pt x="47794" y="20533"/>
                </a:lnTo>
                <a:lnTo>
                  <a:pt x="46633" y="17958"/>
                </a:lnTo>
                <a:close/>
              </a:path>
              <a:path w="3299459" h="50164">
                <a:moveTo>
                  <a:pt x="3299281" y="17958"/>
                </a:moveTo>
                <a:lnTo>
                  <a:pt x="46633" y="17958"/>
                </a:lnTo>
                <a:lnTo>
                  <a:pt x="47794" y="20533"/>
                </a:lnTo>
                <a:lnTo>
                  <a:pt x="45694" y="30658"/>
                </a:lnTo>
                <a:lnTo>
                  <a:pt x="3299281" y="30658"/>
                </a:lnTo>
                <a:lnTo>
                  <a:pt x="3299281" y="1795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049768" y="2849879"/>
            <a:ext cx="3675887" cy="2116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3989" y="127635"/>
            <a:ext cx="749808" cy="772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1931</Words>
  <Application>WPS 演示</Application>
  <PresentationFormat>宽屏</PresentationFormat>
  <Paragraphs>155</Paragraphs>
  <Slides>18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Arial</vt:lpstr>
      <vt:lpstr>宋体</vt:lpstr>
      <vt:lpstr>Wingdings</vt:lpstr>
      <vt:lpstr>Arial</vt:lpstr>
      <vt:lpstr>Microsoft JhengHei</vt:lpstr>
      <vt:lpstr>微软雅黑</vt:lpstr>
      <vt:lpstr>方正小标宋_GBK</vt:lpstr>
      <vt:lpstr>Agency FB</vt:lpstr>
      <vt:lpstr>Wingdings</vt:lpstr>
      <vt:lpstr>Calibri</vt:lpstr>
      <vt:lpstr>Arial Unicode MS</vt:lpstr>
      <vt:lpstr>webwppDefTheme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重点产业项目密集落地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lastModifiedBy>taory</cp:lastModifiedBy>
  <cp:revision>22</cp:revision>
  <dcterms:created xsi:type="dcterms:W3CDTF">2021-05-08T02:03:00Z</dcterms:created>
  <dcterms:modified xsi:type="dcterms:W3CDTF">2021-05-08T05:54:13Z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SaveFontToCloudKey">
    <vt:lpwstr>0_embed</vt:lpwstr>
  </property>
  <property fmtid="{D5CDD505-2E9C-101B-9397-08002B2CF9AE}" pid="3" name="ICV">
    <vt:lpwstr>A242EA726FA7415EB90E127E9AA5D863</vt:lpwstr>
  </property>
  <property fmtid="{D5CDD505-2E9C-101B-9397-08002B2CF9AE}" pid="4" name="KSOProductBuildVer">
    <vt:lpwstr>2052-11.1.0.10463</vt:lpwstr>
  </property>
</Properties>
</file>